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9" r:id="rId2"/>
    <p:sldId id="256" r:id="rId3"/>
    <p:sldId id="270" r:id="rId4"/>
    <p:sldId id="257" r:id="rId5"/>
    <p:sldId id="262" r:id="rId6"/>
    <p:sldId id="268" r:id="rId7"/>
    <p:sldId id="267" r:id="rId8"/>
    <p:sldId id="266" r:id="rId9"/>
    <p:sldId id="265" r:id="rId10"/>
    <p:sldId id="269" r:id="rId11"/>
    <p:sldId id="264" r:id="rId12"/>
  </p:sldIdLst>
  <p:sldSz cx="9144000" cy="5143500" type="screen16x9"/>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380"/>
    <p:restoredTop sz="94660"/>
  </p:normalViewPr>
  <p:slideViewPr>
    <p:cSldViewPr>
      <p:cViewPr varScale="1">
        <p:scale>
          <a:sx n="88" d="100"/>
          <a:sy n="88" d="100"/>
        </p:scale>
        <p:origin x="-876" y="-96"/>
      </p:cViewPr>
      <p:guideLst>
        <p:guide orient="horz" pos="162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11" name="Rectangle 10"/>
          <p:cNvSpPr/>
          <p:nvPr/>
        </p:nvSpPr>
        <p:spPr>
          <a:xfrm>
            <a:off x="0" y="2900190"/>
            <a:ext cx="9144000" cy="224331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290019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1989233"/>
            <a:ext cx="9144000" cy="17145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200150"/>
            <a:ext cx="9144000" cy="382905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3789409"/>
            <a:ext cx="5637010" cy="66158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p:txBody>
          <a:bodyPr/>
          <a:lstStyle/>
          <a:p>
            <a:fld id="{1B8ABB09-4A1D-463E-8065-109CC2B7EFAA}" type="datetimeFigureOut">
              <a:rPr lang="ar-SA" smtClean="0"/>
              <a:pPr/>
              <a:t>25/10/1442</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pPr/>
              <a:t>‹#›</a:t>
            </a:fld>
            <a:endParaRPr lang="ar-SA"/>
          </a:p>
        </p:txBody>
      </p:sp>
      <p:sp>
        <p:nvSpPr>
          <p:cNvPr id="2" name="Title 1"/>
          <p:cNvSpPr>
            <a:spLocks noGrp="1"/>
          </p:cNvSpPr>
          <p:nvPr>
            <p:ph type="ctrTitle"/>
          </p:nvPr>
        </p:nvSpPr>
        <p:spPr>
          <a:xfrm>
            <a:off x="817582" y="2349218"/>
            <a:ext cx="7175351" cy="1344875"/>
          </a:xfrm>
          <a:effectLst/>
        </p:spPr>
        <p:txBody>
          <a:bodyPr>
            <a:noAutofit/>
          </a:bodyPr>
          <a:lstStyle>
            <a:lvl1pPr marL="640080" indent="-457200" algn="l">
              <a:defRPr sz="5400"/>
            </a:lvl1pPr>
          </a:lstStyle>
          <a:p>
            <a:r>
              <a:rPr lang="ar-SA" smtClean="0"/>
              <a:t>انقر لتحرير نمط العنوان الرئيسي</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a:xfrm>
            <a:off x="1905000" y="548639"/>
            <a:ext cx="6400800" cy="2606040"/>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1B8ABB09-4A1D-463E-8065-109CC2B7EFAA}" type="datetimeFigureOut">
              <a:rPr lang="ar-SA" smtClean="0"/>
              <a:pPr/>
              <a:t>25/10/1442</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282388"/>
            <a:ext cx="2057400" cy="3928754"/>
          </a:xfrm>
          <a:effectLst/>
        </p:spPr>
        <p:txBody>
          <a:bodyPr vert="eaVert"/>
          <a:lstStyle>
            <a:lvl1pPr algn="l">
              <a:defRPr/>
            </a:lvl1pP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a:xfrm>
            <a:off x="3324114" y="548640"/>
            <a:ext cx="4829287" cy="3671047"/>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1B8ABB09-4A1D-463E-8065-109CC2B7EFAA}" type="datetimeFigureOut">
              <a:rPr lang="ar-SA" smtClean="0"/>
              <a:pPr/>
              <a:t>25/10/1442</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1B8ABB09-4A1D-463E-8065-109CC2B7EFAA}" type="datetimeFigureOut">
              <a:rPr lang="ar-SA" smtClean="0"/>
              <a:pPr/>
              <a:t>25/10/1442</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pPr/>
              <a:t>‹#›</a:t>
            </a:fld>
            <a:endParaRPr lang="ar-SA"/>
          </a:p>
        </p:txBody>
      </p:sp>
      <p:sp>
        <p:nvSpPr>
          <p:cNvPr id="8" name="Title 7"/>
          <p:cNvSpPr>
            <a:spLocks noGrp="1"/>
          </p:cNvSpPr>
          <p:nvPr>
            <p:ph type="title"/>
          </p:nvPr>
        </p:nvSpPr>
        <p:spPr/>
        <p:txBody>
          <a:bodyPr/>
          <a:lstStyle/>
          <a:p>
            <a:r>
              <a:rPr lang="ar-SA" smtClean="0"/>
              <a:t>انقر لتحرير نمط العنوان الرئيسي</a:t>
            </a:r>
            <a:endParaRPr lang="en-US"/>
          </a:p>
        </p:txBody>
      </p:sp>
      <p:sp>
        <p:nvSpPr>
          <p:cNvPr id="10" name="Content Placeholder 9"/>
          <p:cNvSpPr>
            <a:spLocks noGrp="1"/>
          </p:cNvSpPr>
          <p:nvPr>
            <p:ph sz="quarter" idx="13"/>
          </p:nvPr>
        </p:nvSpPr>
        <p:spPr>
          <a:xfrm>
            <a:off x="1143000" y="548640"/>
            <a:ext cx="6400800" cy="2606040"/>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7" name="Rectangle 6"/>
          <p:cNvSpPr/>
          <p:nvPr/>
        </p:nvSpPr>
        <p:spPr>
          <a:xfrm>
            <a:off x="0" y="2900190"/>
            <a:ext cx="9144000" cy="224331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290019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1989233"/>
            <a:ext cx="9144000" cy="17145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200150"/>
            <a:ext cx="9144000" cy="382905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1629486"/>
            <a:ext cx="5966666" cy="1817510"/>
          </a:xfrm>
          <a:effectLst/>
        </p:spPr>
        <p:txBody>
          <a:bodyPr anchor="b"/>
          <a:lstStyle>
            <a:lvl1pPr algn="r">
              <a:defRPr sz="4600" b="1" cap="none" baseline="0"/>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2022438" y="3455633"/>
            <a:ext cx="5970494" cy="626595"/>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1B8ABB09-4A1D-463E-8065-109CC2B7EFAA}" type="datetimeFigureOut">
              <a:rPr lang="ar-SA" smtClean="0"/>
              <a:pPr/>
              <a:t>25/10/1442</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1B8ABB09-4A1D-463E-8065-109CC2B7EFAA}" type="datetimeFigureOut">
              <a:rPr lang="ar-SA" smtClean="0"/>
              <a:pPr/>
              <a:t>25/10/1442</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pPr/>
              <a:t>‹#›</a:t>
            </a:fld>
            <a:endParaRPr lang="ar-SA"/>
          </a:p>
        </p:txBody>
      </p:sp>
      <p:sp>
        <p:nvSpPr>
          <p:cNvPr id="8" name="Title 7"/>
          <p:cNvSpPr>
            <a:spLocks noGrp="1"/>
          </p:cNvSpPr>
          <p:nvPr>
            <p:ph type="title"/>
          </p:nvPr>
        </p:nvSpPr>
        <p:spPr/>
        <p:txBody>
          <a:bodyPr/>
          <a:lstStyle/>
          <a:p>
            <a:r>
              <a:rPr lang="ar-SA" smtClean="0"/>
              <a:t>انقر لتحرير نمط العنوان الرئيسي</a:t>
            </a:r>
            <a:endParaRPr lang="en-US"/>
          </a:p>
        </p:txBody>
      </p:sp>
      <p:sp>
        <p:nvSpPr>
          <p:cNvPr id="9" name="Content Placeholder 8"/>
          <p:cNvSpPr>
            <a:spLocks noGrp="1"/>
          </p:cNvSpPr>
          <p:nvPr>
            <p:ph sz="quarter" idx="13"/>
          </p:nvPr>
        </p:nvSpPr>
        <p:spPr>
          <a:xfrm>
            <a:off x="1142999" y="548639"/>
            <a:ext cx="3346704" cy="2606040"/>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11" name="Content Placeholder 10"/>
          <p:cNvSpPr>
            <a:spLocks noGrp="1"/>
          </p:cNvSpPr>
          <p:nvPr>
            <p:ph sz="quarter" idx="14"/>
          </p:nvPr>
        </p:nvSpPr>
        <p:spPr>
          <a:xfrm>
            <a:off x="4645152" y="548640"/>
            <a:ext cx="3346704" cy="2606040"/>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548640"/>
            <a:ext cx="3346704" cy="47982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1156447" y="1050245"/>
            <a:ext cx="3346704" cy="20574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4647302" y="548640"/>
            <a:ext cx="3346704" cy="47982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ar-SA" smtClean="0"/>
              <a:t>انقر لتحرير أنماط النص الرئيسي</a:t>
            </a:r>
          </a:p>
        </p:txBody>
      </p:sp>
      <p:sp>
        <p:nvSpPr>
          <p:cNvPr id="6" name="Content Placeholder 5"/>
          <p:cNvSpPr>
            <a:spLocks noGrp="1"/>
          </p:cNvSpPr>
          <p:nvPr>
            <p:ph sz="quarter" idx="4"/>
          </p:nvPr>
        </p:nvSpPr>
        <p:spPr>
          <a:xfrm>
            <a:off x="4645025" y="1049274"/>
            <a:ext cx="3346704" cy="20574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1B8ABB09-4A1D-463E-8065-109CC2B7EFAA}" type="datetimeFigureOut">
              <a:rPr lang="ar-SA" smtClean="0"/>
              <a:pPr/>
              <a:t>25/10/1442</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0B34F065-1154-456A-91E3-76DE8E75E17B}" type="slidenum">
              <a:rPr lang="ar-SA" smtClean="0"/>
              <a:pPr/>
              <a:t>‹#›</a:t>
            </a:fld>
            <a:endParaRPr lang="ar-SA"/>
          </a:p>
        </p:txBody>
      </p:sp>
      <p:sp>
        <p:nvSpPr>
          <p:cNvPr id="10" name="Title 9"/>
          <p:cNvSpPr>
            <a:spLocks noGrp="1"/>
          </p:cNvSpPr>
          <p:nvPr>
            <p:ph type="title"/>
          </p:nvPr>
        </p:nvSpPr>
        <p:spPr/>
        <p:txBody>
          <a:bodyPr/>
          <a:lstStyle/>
          <a:p>
            <a:r>
              <a:rPr lang="ar-SA" smtClean="0"/>
              <a:t>انقر لتحرير نمط العنوان الرئيسي</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Date Placeholder 2"/>
          <p:cNvSpPr>
            <a:spLocks noGrp="1"/>
          </p:cNvSpPr>
          <p:nvPr>
            <p:ph type="dt" sz="half" idx="10"/>
          </p:nvPr>
        </p:nvSpPr>
        <p:spPr/>
        <p:txBody>
          <a:bodyPr/>
          <a:lstStyle/>
          <a:p>
            <a:fld id="{1B8ABB09-4A1D-463E-8065-109CC2B7EFAA}" type="datetimeFigureOut">
              <a:rPr lang="ar-SA" smtClean="0"/>
              <a:pPr/>
              <a:t>25/10/1442</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B8ABB09-4A1D-463E-8065-109CC2B7EFAA}" type="datetimeFigureOut">
              <a:rPr lang="ar-SA" smtClean="0"/>
              <a:pPr/>
              <a:t>25/10/1442</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839096" y="1657350"/>
            <a:ext cx="3636085" cy="943870"/>
          </a:xfrm>
          <a:effectLst/>
        </p:spPr>
        <p:txBody>
          <a:bodyPr anchor="b">
            <a:noAutofit/>
          </a:bodyPr>
          <a:lstStyle>
            <a:lvl1pPr marL="228600" indent="-228600" algn="l">
              <a:defRPr sz="2800" b="1">
                <a:effectLst/>
              </a:defRPr>
            </a:lvl1pPr>
          </a:lstStyle>
          <a:p>
            <a:r>
              <a:rPr lang="ar-SA" smtClean="0"/>
              <a:t>انقر لتحرير نمط العنوان الرئيسي</a:t>
            </a:r>
            <a:endParaRPr lang="en-US" dirty="0"/>
          </a:p>
        </p:txBody>
      </p:sp>
      <p:sp>
        <p:nvSpPr>
          <p:cNvPr id="3" name="Content Placeholder 2"/>
          <p:cNvSpPr>
            <a:spLocks noGrp="1"/>
          </p:cNvSpPr>
          <p:nvPr>
            <p:ph idx="1"/>
          </p:nvPr>
        </p:nvSpPr>
        <p:spPr>
          <a:xfrm>
            <a:off x="4593516" y="548640"/>
            <a:ext cx="4017085" cy="3671048"/>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a:off x="1075765" y="2623351"/>
            <a:ext cx="3388660" cy="160463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1B8ABB09-4A1D-463E-8065-109CC2B7EFAA}" type="datetimeFigureOut">
              <a:rPr lang="ar-SA" smtClean="0"/>
              <a:pPr/>
              <a:t>25/10/1442</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8" name="Rectangle 7"/>
          <p:cNvSpPr/>
          <p:nvPr/>
        </p:nvSpPr>
        <p:spPr>
          <a:xfrm>
            <a:off x="0" y="2900190"/>
            <a:ext cx="9144000" cy="224331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290019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1989233"/>
            <a:ext cx="9144000" cy="17145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200150"/>
            <a:ext cx="9144000" cy="382905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857250"/>
            <a:ext cx="4114800" cy="2345855"/>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877887" y="757865"/>
            <a:ext cx="3694114" cy="1622265"/>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1B8ABB09-4A1D-463E-8065-109CC2B7EFAA}" type="datetimeFigureOut">
              <a:rPr lang="ar-SA" smtClean="0"/>
              <a:pPr/>
              <a:t>25/10/1442</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pPr/>
              <a:t>‹#›</a:t>
            </a:fld>
            <a:endParaRPr lang="ar-SA"/>
          </a:p>
        </p:txBody>
      </p:sp>
      <p:sp>
        <p:nvSpPr>
          <p:cNvPr id="2" name="Title 1"/>
          <p:cNvSpPr>
            <a:spLocks noGrp="1"/>
          </p:cNvSpPr>
          <p:nvPr>
            <p:ph type="title"/>
          </p:nvPr>
        </p:nvSpPr>
        <p:spPr>
          <a:xfrm>
            <a:off x="727268" y="3348316"/>
            <a:ext cx="6383538" cy="857250"/>
          </a:xfrm>
        </p:spPr>
        <p:txBody>
          <a:bodyPr anchor="b">
            <a:noAutofit/>
          </a:bodyPr>
          <a:lstStyle>
            <a:lvl1pPr algn="l">
              <a:defRPr sz="4600" b="1"/>
            </a:lvl1pPr>
          </a:lstStyle>
          <a:p>
            <a:r>
              <a:rPr lang="ar-SA" smtClean="0"/>
              <a:t>انقر لتحرير نمط العنوان الرئيسي</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3829050"/>
            <a:ext cx="9144000" cy="131445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2905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826228"/>
            <a:ext cx="9144000" cy="17145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200150"/>
            <a:ext cx="9144000" cy="382905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90" y="3279126"/>
            <a:ext cx="6512511" cy="857250"/>
          </a:xfrm>
          <a:prstGeom prst="rect">
            <a:avLst/>
          </a:prstGeom>
          <a:effectLst/>
        </p:spPr>
        <p:txBody>
          <a:bodyPr vert="horz" lIns="91440" tIns="45720" rIns="91440" bIns="45720" rtlCol="0" anchor="t" anchorCtr="0">
            <a:no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143000" y="549195"/>
            <a:ext cx="6400800" cy="2606040"/>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6172200" y="4629150"/>
            <a:ext cx="2514600" cy="273844"/>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1B8ABB09-4A1D-463E-8065-109CC2B7EFAA}" type="datetimeFigureOut">
              <a:rPr lang="ar-SA" smtClean="0"/>
              <a:pPr/>
              <a:t>25/10/1442</a:t>
            </a:fld>
            <a:endParaRPr lang="ar-SA"/>
          </a:p>
        </p:txBody>
      </p:sp>
      <p:sp>
        <p:nvSpPr>
          <p:cNvPr id="5" name="Footer Placeholder 4"/>
          <p:cNvSpPr>
            <a:spLocks noGrp="1"/>
          </p:cNvSpPr>
          <p:nvPr>
            <p:ph type="ftr" sz="quarter" idx="3"/>
          </p:nvPr>
        </p:nvSpPr>
        <p:spPr>
          <a:xfrm>
            <a:off x="457200" y="4629150"/>
            <a:ext cx="3352801" cy="273844"/>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ar-SA"/>
          </a:p>
        </p:txBody>
      </p:sp>
      <p:sp>
        <p:nvSpPr>
          <p:cNvPr id="6" name="Slide Number Placeholder 5"/>
          <p:cNvSpPr>
            <a:spLocks noGrp="1"/>
          </p:cNvSpPr>
          <p:nvPr>
            <p:ph type="sldNum" sz="quarter" idx="4"/>
          </p:nvPr>
        </p:nvSpPr>
        <p:spPr>
          <a:xfrm>
            <a:off x="3810000" y="4629150"/>
            <a:ext cx="1828800" cy="273844"/>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0B34F065-1154-456A-91E3-76DE8E75E17B}" type="slidenum">
              <a:rPr lang="ar-SA" smtClean="0"/>
              <a:pPr/>
              <a:t>‹#›</a:t>
            </a:fld>
            <a:endParaRPr lang="ar-SA"/>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6.xml"/><Relationship Id="rId4" Type="http://schemas.openxmlformats.org/officeDocument/2006/relationships/image" Target="../media/image9.jpeg"/></Relationships>
</file>

<file path=ppt/slides/_rels/slide11.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images.google.com/imgres?imgurl=http://bradfitzpatrick.com/stock_illustration/images/cartoon_doctor_001.gif&amp;imgrefurl=http://bradfitzpatrick.com/stock_illustration/cartoon_doctor_001.htm&amp;h=180&amp;w=240&amp;sz=9&amp;hl=en&amp;start=39&amp;tbnid=pO_QA3Tydfh25M:&amp;tbnh=83&amp;tbnw=110&amp;prev=/images%3Fq%3Ddoctor%26start%3D20%26gbv%3D2%26ndsp%3D20%26svnum%3D10%26hl%3Den%26sa%3DN" TargetMode="Externa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images.google.com/imgres?imgurl=http://www.tdcj.state.tx.us/mediasvc/connections/JanFeb2006/images-janfeb/confusedman.jpg&amp;imgrefurl=http://www.tdcj.state.tx.us/mediasvc/connections/JanFeb2006/benefits_v13no3.html&amp;h=416&amp;w=300&amp;sz=18&amp;hl=en&amp;start=126&amp;tbnid=_EU5dm6Y4MdIbM:&amp;tbnh=125&amp;tbnw=90&amp;prev=/images%3Fq%3Dquestion%2Bmarks%26start%3D120%26gbv%3D2%26ndsp%3D20%26svnum%3D10%26hl%3Den%26sa%3DN" TargetMode="Externa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251520" y="303498"/>
            <a:ext cx="8712968" cy="3908762"/>
          </a:xfrm>
          <a:prstGeom prst="rect">
            <a:avLst/>
          </a:prstGeom>
          <a:noFill/>
        </p:spPr>
        <p:txBody>
          <a:bodyPr wrap="square" rtlCol="0">
            <a:spAutoFit/>
          </a:bodyPr>
          <a:lstStyle/>
          <a:p>
            <a:pPr algn="ctr"/>
            <a:r>
              <a:rPr lang="en-US" sz="3200" b="1" dirty="0" smtClean="0">
                <a:solidFill>
                  <a:schemeClr val="tx2"/>
                </a:solidFill>
                <a:latin typeface="Times New Roman" panose="02020603050405020304" pitchFamily="18" charset="0"/>
                <a:cs typeface="Times New Roman" panose="02020603050405020304" pitchFamily="18" charset="0"/>
              </a:rPr>
              <a:t>College of Veterinary </a:t>
            </a:r>
            <a:r>
              <a:rPr lang="en-US" sz="3200" b="1" dirty="0" smtClean="0">
                <a:solidFill>
                  <a:schemeClr val="tx2"/>
                </a:solidFill>
                <a:latin typeface="Times New Roman" panose="02020603050405020304" pitchFamily="18" charset="0"/>
                <a:cs typeface="Times New Roman" panose="02020603050405020304" pitchFamily="18" charset="0"/>
              </a:rPr>
              <a:t>Medicine</a:t>
            </a:r>
          </a:p>
          <a:p>
            <a:pPr algn="ctr"/>
            <a:r>
              <a:rPr lang="en-US" sz="3200" b="1" dirty="0" smtClean="0">
                <a:solidFill>
                  <a:schemeClr val="tx2"/>
                </a:solidFill>
                <a:latin typeface="Times New Roman" panose="02020603050405020304" pitchFamily="18" charset="0"/>
                <a:cs typeface="Times New Roman" panose="02020603050405020304" pitchFamily="18" charset="0"/>
              </a:rPr>
              <a:t> </a:t>
            </a:r>
            <a:endParaRPr lang="en-US" sz="3200" b="1" dirty="0" smtClean="0">
              <a:solidFill>
                <a:schemeClr val="tx2"/>
              </a:solidFill>
              <a:latin typeface="Times New Roman" panose="02020603050405020304" pitchFamily="18" charset="0"/>
              <a:cs typeface="Times New Roman" panose="02020603050405020304" pitchFamily="18" charset="0"/>
            </a:endParaRPr>
          </a:p>
          <a:p>
            <a:pPr algn="ctr"/>
            <a:r>
              <a:rPr lang="en-US" sz="3200" b="1" dirty="0" smtClean="0">
                <a:solidFill>
                  <a:schemeClr val="tx2"/>
                </a:solidFill>
                <a:latin typeface="Times New Roman" panose="02020603050405020304" pitchFamily="18" charset="0"/>
                <a:cs typeface="Times New Roman" panose="02020603050405020304" pitchFamily="18" charset="0"/>
              </a:rPr>
              <a:t>Veterinary Parasitology</a:t>
            </a:r>
          </a:p>
          <a:p>
            <a:pPr algn="ctr"/>
            <a:endParaRPr lang="en-US" sz="3200" b="1" dirty="0" smtClean="0">
              <a:solidFill>
                <a:schemeClr val="tx2"/>
              </a:solidFill>
              <a:latin typeface="Times New Roman" panose="02020603050405020304" pitchFamily="18" charset="0"/>
              <a:cs typeface="Times New Roman" panose="02020603050405020304" pitchFamily="18" charset="0"/>
            </a:endParaRPr>
          </a:p>
          <a:p>
            <a:pPr algn="ctr"/>
            <a:endParaRPr lang="en-US" sz="3200" b="1" dirty="0" smtClean="0">
              <a:solidFill>
                <a:schemeClr val="tx2"/>
              </a:solidFill>
              <a:latin typeface="Times New Roman" panose="02020603050405020304" pitchFamily="18" charset="0"/>
              <a:cs typeface="Times New Roman" panose="02020603050405020304" pitchFamily="18" charset="0"/>
            </a:endParaRPr>
          </a:p>
          <a:p>
            <a:pPr algn="ctr"/>
            <a:r>
              <a:rPr lang="en-US" sz="3200" b="1" dirty="0" smtClean="0">
                <a:solidFill>
                  <a:schemeClr val="tx2"/>
                </a:solidFill>
                <a:latin typeface="Times New Roman" panose="02020603050405020304" pitchFamily="18" charset="0"/>
                <a:cs typeface="Times New Roman" panose="02020603050405020304" pitchFamily="18" charset="0"/>
              </a:rPr>
              <a:t> </a:t>
            </a:r>
            <a:endParaRPr lang="en-US" sz="3200" b="1" dirty="0" smtClean="0">
              <a:solidFill>
                <a:schemeClr val="tx2"/>
              </a:solidFill>
              <a:latin typeface="Times New Roman" panose="02020603050405020304" pitchFamily="18" charset="0"/>
              <a:cs typeface="Times New Roman" panose="02020603050405020304" pitchFamily="18" charset="0"/>
            </a:endParaRPr>
          </a:p>
          <a:p>
            <a:pPr algn="ctr"/>
            <a:r>
              <a:rPr lang="en-US" sz="2400" b="1" dirty="0" smtClean="0">
                <a:solidFill>
                  <a:schemeClr val="accent2">
                    <a:lumMod val="75000"/>
                  </a:schemeClr>
                </a:solidFill>
                <a:latin typeface="Times New Roman" panose="02020603050405020304" pitchFamily="18" charset="0"/>
                <a:cs typeface="Times New Roman" panose="02020603050405020304" pitchFamily="18" charset="0"/>
              </a:rPr>
              <a:t>BY</a:t>
            </a:r>
          </a:p>
          <a:p>
            <a:pPr algn="ctr"/>
            <a:r>
              <a:rPr lang="es-ES" sz="3200" b="1" dirty="0" smtClean="0">
                <a:solidFill>
                  <a:schemeClr val="tx2"/>
                </a:solidFill>
                <a:effectLst>
                  <a:glow rad="101600">
                    <a:schemeClr val="accent1">
                      <a:satMod val="175000"/>
                      <a:alpha val="40000"/>
                    </a:schemeClr>
                  </a:glow>
                  <a:reflection blurRad="6350" stA="55000" endA="300" endPos="45500" dir="5400000" sy="-100000" algn="bl" rotWithShape="0"/>
                </a:effectLst>
                <a:latin typeface="Times New Roman" panose="02020603050405020304" pitchFamily="18" charset="0"/>
                <a:cs typeface="Times New Roman" panose="02020603050405020304" pitchFamily="18" charset="0"/>
              </a:rPr>
              <a:t>Prof. Dr. Suzan A. Al-azizz</a:t>
            </a:r>
            <a:endParaRPr lang="es-ES" sz="3200" b="1" dirty="0">
              <a:solidFill>
                <a:schemeClr val="tx2"/>
              </a:solidFill>
              <a:effectLst>
                <a:glow rad="101600">
                  <a:schemeClr val="accent1">
                    <a:satMod val="175000"/>
                    <a:alpha val="40000"/>
                  </a:schemeClr>
                </a:glow>
                <a:reflection blurRad="6350" stA="55000" endA="300" endPos="45500" dir="5400000" sy="-100000" algn="bl" rotWithShape="0"/>
              </a:effectLst>
              <a:latin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1698631565"/>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down)">
                                      <p:cBhvr>
                                        <p:cTn id="7" dur="580">
                                          <p:stCondLst>
                                            <p:cond delay="0"/>
                                          </p:stCondLst>
                                        </p:cTn>
                                        <p:tgtEl>
                                          <p:spTgt spid="2">
                                            <p:txEl>
                                              <p:pRg st="0" end="0"/>
                                            </p:txEl>
                                          </p:spTgt>
                                        </p:tgtEl>
                                      </p:cBhvr>
                                    </p:animEffect>
                                    <p:anim calcmode="lin" valueType="num">
                                      <p:cBhvr>
                                        <p:cTn id="8" dur="1822" tmFilter="0,0; 0.14,0.36; 0.43,0.73; 0.71,0.91; 1.0,1.0">
                                          <p:stCondLst>
                                            <p:cond delay="0"/>
                                          </p:stCondLst>
                                        </p:cTn>
                                        <p:tgtEl>
                                          <p:spTgt spid="2">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xEl>
                                              <p:pRg st="0" end="0"/>
                                            </p:txEl>
                                          </p:spTgt>
                                        </p:tgtEl>
                                      </p:cBhvr>
                                      <p:to x="100000" y="60000"/>
                                    </p:animScale>
                                    <p:animScale>
                                      <p:cBhvr>
                                        <p:cTn id="14" dur="166" decel="50000">
                                          <p:stCondLst>
                                            <p:cond delay="676"/>
                                          </p:stCondLst>
                                        </p:cTn>
                                        <p:tgtEl>
                                          <p:spTgt spid="2">
                                            <p:txEl>
                                              <p:pRg st="0" end="0"/>
                                            </p:txEl>
                                          </p:spTgt>
                                        </p:tgtEl>
                                      </p:cBhvr>
                                      <p:to x="100000" y="100000"/>
                                    </p:animScale>
                                    <p:animScale>
                                      <p:cBhvr>
                                        <p:cTn id="15" dur="26">
                                          <p:stCondLst>
                                            <p:cond delay="1312"/>
                                          </p:stCondLst>
                                        </p:cTn>
                                        <p:tgtEl>
                                          <p:spTgt spid="2">
                                            <p:txEl>
                                              <p:pRg st="0" end="0"/>
                                            </p:txEl>
                                          </p:spTgt>
                                        </p:tgtEl>
                                      </p:cBhvr>
                                      <p:to x="100000" y="80000"/>
                                    </p:animScale>
                                    <p:animScale>
                                      <p:cBhvr>
                                        <p:cTn id="16" dur="166" decel="50000">
                                          <p:stCondLst>
                                            <p:cond delay="1338"/>
                                          </p:stCondLst>
                                        </p:cTn>
                                        <p:tgtEl>
                                          <p:spTgt spid="2">
                                            <p:txEl>
                                              <p:pRg st="0" end="0"/>
                                            </p:txEl>
                                          </p:spTgt>
                                        </p:tgtEl>
                                      </p:cBhvr>
                                      <p:to x="100000" y="100000"/>
                                    </p:animScale>
                                    <p:animScale>
                                      <p:cBhvr>
                                        <p:cTn id="17" dur="26">
                                          <p:stCondLst>
                                            <p:cond delay="1642"/>
                                          </p:stCondLst>
                                        </p:cTn>
                                        <p:tgtEl>
                                          <p:spTgt spid="2">
                                            <p:txEl>
                                              <p:pRg st="0" end="0"/>
                                            </p:txEl>
                                          </p:spTgt>
                                        </p:tgtEl>
                                      </p:cBhvr>
                                      <p:to x="100000" y="90000"/>
                                    </p:animScale>
                                    <p:animScale>
                                      <p:cBhvr>
                                        <p:cTn id="18" dur="166" decel="50000">
                                          <p:stCondLst>
                                            <p:cond delay="1668"/>
                                          </p:stCondLst>
                                        </p:cTn>
                                        <p:tgtEl>
                                          <p:spTgt spid="2">
                                            <p:txEl>
                                              <p:pRg st="0" end="0"/>
                                            </p:txEl>
                                          </p:spTgt>
                                        </p:tgtEl>
                                      </p:cBhvr>
                                      <p:to x="100000" y="100000"/>
                                    </p:animScale>
                                    <p:animScale>
                                      <p:cBhvr>
                                        <p:cTn id="19" dur="26">
                                          <p:stCondLst>
                                            <p:cond delay="1808"/>
                                          </p:stCondLst>
                                        </p:cTn>
                                        <p:tgtEl>
                                          <p:spTgt spid="2">
                                            <p:txEl>
                                              <p:pRg st="0" end="0"/>
                                            </p:txEl>
                                          </p:spTgt>
                                        </p:tgtEl>
                                      </p:cBhvr>
                                      <p:to x="100000" y="95000"/>
                                    </p:animScale>
                                    <p:animScale>
                                      <p:cBhvr>
                                        <p:cTn id="20" dur="166" decel="50000">
                                          <p:stCondLst>
                                            <p:cond delay="1834"/>
                                          </p:stCondLst>
                                        </p:cTn>
                                        <p:tgtEl>
                                          <p:spTgt spid="2">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nodeType="clickEffect">
                                  <p:stCondLst>
                                    <p:cond delay="0"/>
                                  </p:stCondLst>
                                  <p:childTnLst>
                                    <p:set>
                                      <p:cBhvr>
                                        <p:cTn id="24" dur="1" fill="hold">
                                          <p:stCondLst>
                                            <p:cond delay="0"/>
                                          </p:stCondLst>
                                        </p:cTn>
                                        <p:tgtEl>
                                          <p:spTgt spid="2">
                                            <p:txEl>
                                              <p:pRg st="1" end="1"/>
                                            </p:txEl>
                                          </p:spTgt>
                                        </p:tgtEl>
                                        <p:attrNameLst>
                                          <p:attrName>style.visibility</p:attrName>
                                        </p:attrNameLst>
                                      </p:cBhvr>
                                      <p:to>
                                        <p:strVal val="visible"/>
                                      </p:to>
                                    </p:set>
                                    <p:animEffect transition="in" filter="wipe(down)">
                                      <p:cBhvr>
                                        <p:cTn id="25" dur="580">
                                          <p:stCondLst>
                                            <p:cond delay="0"/>
                                          </p:stCondLst>
                                        </p:cTn>
                                        <p:tgtEl>
                                          <p:spTgt spid="2">
                                            <p:txEl>
                                              <p:pRg st="1" end="1"/>
                                            </p:txEl>
                                          </p:spTgt>
                                        </p:tgtEl>
                                      </p:cBhvr>
                                    </p:animEffect>
                                    <p:anim calcmode="lin" valueType="num">
                                      <p:cBhvr>
                                        <p:cTn id="26" dur="1822" tmFilter="0,0; 0.14,0.36; 0.43,0.73; 0.71,0.91; 1.0,1.0">
                                          <p:stCondLst>
                                            <p:cond delay="0"/>
                                          </p:stCondLst>
                                        </p:cTn>
                                        <p:tgtEl>
                                          <p:spTgt spid="2">
                                            <p:txEl>
                                              <p:pRg st="1" end="1"/>
                                            </p:tx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2">
                                            <p:txEl>
                                              <p:pRg st="1" end="1"/>
                                            </p:tx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2">
                                            <p:txEl>
                                              <p:pRg st="1" end="1"/>
                                            </p:tx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2">
                                            <p:txEl>
                                              <p:pRg st="1" end="1"/>
                                            </p:tx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2">
                                            <p:txEl>
                                              <p:pRg st="1" end="1"/>
                                            </p:tx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2">
                                            <p:txEl>
                                              <p:pRg st="1" end="1"/>
                                            </p:txEl>
                                          </p:spTgt>
                                        </p:tgtEl>
                                      </p:cBhvr>
                                      <p:to x="100000" y="60000"/>
                                    </p:animScale>
                                    <p:animScale>
                                      <p:cBhvr>
                                        <p:cTn id="32" dur="166" decel="50000">
                                          <p:stCondLst>
                                            <p:cond delay="676"/>
                                          </p:stCondLst>
                                        </p:cTn>
                                        <p:tgtEl>
                                          <p:spTgt spid="2">
                                            <p:txEl>
                                              <p:pRg st="1" end="1"/>
                                            </p:txEl>
                                          </p:spTgt>
                                        </p:tgtEl>
                                      </p:cBhvr>
                                      <p:to x="100000" y="100000"/>
                                    </p:animScale>
                                    <p:animScale>
                                      <p:cBhvr>
                                        <p:cTn id="33" dur="26">
                                          <p:stCondLst>
                                            <p:cond delay="1312"/>
                                          </p:stCondLst>
                                        </p:cTn>
                                        <p:tgtEl>
                                          <p:spTgt spid="2">
                                            <p:txEl>
                                              <p:pRg st="1" end="1"/>
                                            </p:txEl>
                                          </p:spTgt>
                                        </p:tgtEl>
                                      </p:cBhvr>
                                      <p:to x="100000" y="80000"/>
                                    </p:animScale>
                                    <p:animScale>
                                      <p:cBhvr>
                                        <p:cTn id="34" dur="166" decel="50000">
                                          <p:stCondLst>
                                            <p:cond delay="1338"/>
                                          </p:stCondLst>
                                        </p:cTn>
                                        <p:tgtEl>
                                          <p:spTgt spid="2">
                                            <p:txEl>
                                              <p:pRg st="1" end="1"/>
                                            </p:txEl>
                                          </p:spTgt>
                                        </p:tgtEl>
                                      </p:cBhvr>
                                      <p:to x="100000" y="100000"/>
                                    </p:animScale>
                                    <p:animScale>
                                      <p:cBhvr>
                                        <p:cTn id="35" dur="26">
                                          <p:stCondLst>
                                            <p:cond delay="1642"/>
                                          </p:stCondLst>
                                        </p:cTn>
                                        <p:tgtEl>
                                          <p:spTgt spid="2">
                                            <p:txEl>
                                              <p:pRg st="1" end="1"/>
                                            </p:txEl>
                                          </p:spTgt>
                                        </p:tgtEl>
                                      </p:cBhvr>
                                      <p:to x="100000" y="90000"/>
                                    </p:animScale>
                                    <p:animScale>
                                      <p:cBhvr>
                                        <p:cTn id="36" dur="166" decel="50000">
                                          <p:stCondLst>
                                            <p:cond delay="1668"/>
                                          </p:stCondLst>
                                        </p:cTn>
                                        <p:tgtEl>
                                          <p:spTgt spid="2">
                                            <p:txEl>
                                              <p:pRg st="1" end="1"/>
                                            </p:txEl>
                                          </p:spTgt>
                                        </p:tgtEl>
                                      </p:cBhvr>
                                      <p:to x="100000" y="100000"/>
                                    </p:animScale>
                                    <p:animScale>
                                      <p:cBhvr>
                                        <p:cTn id="37" dur="26">
                                          <p:stCondLst>
                                            <p:cond delay="1808"/>
                                          </p:stCondLst>
                                        </p:cTn>
                                        <p:tgtEl>
                                          <p:spTgt spid="2">
                                            <p:txEl>
                                              <p:pRg st="1" end="1"/>
                                            </p:txEl>
                                          </p:spTgt>
                                        </p:tgtEl>
                                      </p:cBhvr>
                                      <p:to x="100000" y="95000"/>
                                    </p:animScale>
                                    <p:animScale>
                                      <p:cBhvr>
                                        <p:cTn id="38" dur="166" decel="50000">
                                          <p:stCondLst>
                                            <p:cond delay="1834"/>
                                          </p:stCondLst>
                                        </p:cTn>
                                        <p:tgtEl>
                                          <p:spTgt spid="2">
                                            <p:txEl>
                                              <p:pRg st="1" end="1"/>
                                            </p:txEl>
                                          </p:spTgt>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nodeType="clickEffect">
                                  <p:stCondLst>
                                    <p:cond delay="0"/>
                                  </p:stCondLst>
                                  <p:childTnLst>
                                    <p:set>
                                      <p:cBhvr>
                                        <p:cTn id="42" dur="1" fill="hold">
                                          <p:stCondLst>
                                            <p:cond delay="0"/>
                                          </p:stCondLst>
                                        </p:cTn>
                                        <p:tgtEl>
                                          <p:spTgt spid="2">
                                            <p:txEl>
                                              <p:pRg st="2" end="2"/>
                                            </p:txEl>
                                          </p:spTgt>
                                        </p:tgtEl>
                                        <p:attrNameLst>
                                          <p:attrName>style.visibility</p:attrName>
                                        </p:attrNameLst>
                                      </p:cBhvr>
                                      <p:to>
                                        <p:strVal val="visible"/>
                                      </p:to>
                                    </p:set>
                                    <p:animEffect transition="in" filter="wipe(down)">
                                      <p:cBhvr>
                                        <p:cTn id="43" dur="580">
                                          <p:stCondLst>
                                            <p:cond delay="0"/>
                                          </p:stCondLst>
                                        </p:cTn>
                                        <p:tgtEl>
                                          <p:spTgt spid="2">
                                            <p:txEl>
                                              <p:pRg st="2" end="2"/>
                                            </p:txEl>
                                          </p:spTgt>
                                        </p:tgtEl>
                                      </p:cBhvr>
                                    </p:animEffect>
                                    <p:anim calcmode="lin" valueType="num">
                                      <p:cBhvr>
                                        <p:cTn id="44" dur="1822" tmFilter="0,0; 0.14,0.36; 0.43,0.73; 0.71,0.91; 1.0,1.0">
                                          <p:stCondLst>
                                            <p:cond delay="0"/>
                                          </p:stCondLst>
                                        </p:cTn>
                                        <p:tgtEl>
                                          <p:spTgt spid="2">
                                            <p:txEl>
                                              <p:pRg st="2" end="2"/>
                                            </p:txEl>
                                          </p:spTgt>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2">
                                            <p:txEl>
                                              <p:pRg st="2" end="2"/>
                                            </p:txEl>
                                          </p:spTgt>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2">
                                            <p:txEl>
                                              <p:pRg st="2" end="2"/>
                                            </p:txEl>
                                          </p:spTgt>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2">
                                            <p:txEl>
                                              <p:pRg st="2" end="2"/>
                                            </p:txEl>
                                          </p:spTgt>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2">
                                            <p:txEl>
                                              <p:pRg st="2" end="2"/>
                                            </p:txEl>
                                          </p:spTgt>
                                        </p:tgtEl>
                                        <p:attrNameLst>
                                          <p:attrName>ppt_y</p:attrName>
                                        </p:attrNameLst>
                                      </p:cBhvr>
                                      <p:tavLst>
                                        <p:tav tm="0" fmla="#ppt_y-sin(pi*$)/81">
                                          <p:val>
                                            <p:fltVal val="0"/>
                                          </p:val>
                                        </p:tav>
                                        <p:tav tm="100000">
                                          <p:val>
                                            <p:fltVal val="1"/>
                                          </p:val>
                                        </p:tav>
                                      </p:tavLst>
                                    </p:anim>
                                    <p:animScale>
                                      <p:cBhvr>
                                        <p:cTn id="49" dur="26">
                                          <p:stCondLst>
                                            <p:cond delay="650"/>
                                          </p:stCondLst>
                                        </p:cTn>
                                        <p:tgtEl>
                                          <p:spTgt spid="2">
                                            <p:txEl>
                                              <p:pRg st="2" end="2"/>
                                            </p:txEl>
                                          </p:spTgt>
                                        </p:tgtEl>
                                      </p:cBhvr>
                                      <p:to x="100000" y="60000"/>
                                    </p:animScale>
                                    <p:animScale>
                                      <p:cBhvr>
                                        <p:cTn id="50" dur="166" decel="50000">
                                          <p:stCondLst>
                                            <p:cond delay="676"/>
                                          </p:stCondLst>
                                        </p:cTn>
                                        <p:tgtEl>
                                          <p:spTgt spid="2">
                                            <p:txEl>
                                              <p:pRg st="2" end="2"/>
                                            </p:txEl>
                                          </p:spTgt>
                                        </p:tgtEl>
                                      </p:cBhvr>
                                      <p:to x="100000" y="100000"/>
                                    </p:animScale>
                                    <p:animScale>
                                      <p:cBhvr>
                                        <p:cTn id="51" dur="26">
                                          <p:stCondLst>
                                            <p:cond delay="1312"/>
                                          </p:stCondLst>
                                        </p:cTn>
                                        <p:tgtEl>
                                          <p:spTgt spid="2">
                                            <p:txEl>
                                              <p:pRg st="2" end="2"/>
                                            </p:txEl>
                                          </p:spTgt>
                                        </p:tgtEl>
                                      </p:cBhvr>
                                      <p:to x="100000" y="80000"/>
                                    </p:animScale>
                                    <p:animScale>
                                      <p:cBhvr>
                                        <p:cTn id="52" dur="166" decel="50000">
                                          <p:stCondLst>
                                            <p:cond delay="1338"/>
                                          </p:stCondLst>
                                        </p:cTn>
                                        <p:tgtEl>
                                          <p:spTgt spid="2">
                                            <p:txEl>
                                              <p:pRg st="2" end="2"/>
                                            </p:txEl>
                                          </p:spTgt>
                                        </p:tgtEl>
                                      </p:cBhvr>
                                      <p:to x="100000" y="100000"/>
                                    </p:animScale>
                                    <p:animScale>
                                      <p:cBhvr>
                                        <p:cTn id="53" dur="26">
                                          <p:stCondLst>
                                            <p:cond delay="1642"/>
                                          </p:stCondLst>
                                        </p:cTn>
                                        <p:tgtEl>
                                          <p:spTgt spid="2">
                                            <p:txEl>
                                              <p:pRg st="2" end="2"/>
                                            </p:txEl>
                                          </p:spTgt>
                                        </p:tgtEl>
                                      </p:cBhvr>
                                      <p:to x="100000" y="90000"/>
                                    </p:animScale>
                                    <p:animScale>
                                      <p:cBhvr>
                                        <p:cTn id="54" dur="166" decel="50000">
                                          <p:stCondLst>
                                            <p:cond delay="1668"/>
                                          </p:stCondLst>
                                        </p:cTn>
                                        <p:tgtEl>
                                          <p:spTgt spid="2">
                                            <p:txEl>
                                              <p:pRg st="2" end="2"/>
                                            </p:txEl>
                                          </p:spTgt>
                                        </p:tgtEl>
                                      </p:cBhvr>
                                      <p:to x="100000" y="100000"/>
                                    </p:animScale>
                                    <p:animScale>
                                      <p:cBhvr>
                                        <p:cTn id="55" dur="26">
                                          <p:stCondLst>
                                            <p:cond delay="1808"/>
                                          </p:stCondLst>
                                        </p:cTn>
                                        <p:tgtEl>
                                          <p:spTgt spid="2">
                                            <p:txEl>
                                              <p:pRg st="2" end="2"/>
                                            </p:txEl>
                                          </p:spTgt>
                                        </p:tgtEl>
                                      </p:cBhvr>
                                      <p:to x="100000" y="95000"/>
                                    </p:animScale>
                                    <p:animScale>
                                      <p:cBhvr>
                                        <p:cTn id="56" dur="166" decel="50000">
                                          <p:stCondLst>
                                            <p:cond delay="1834"/>
                                          </p:stCondLst>
                                        </p:cTn>
                                        <p:tgtEl>
                                          <p:spTgt spid="2">
                                            <p:txEl>
                                              <p:pRg st="2" end="2"/>
                                            </p:txEl>
                                          </p:spTgt>
                                        </p:tgtEl>
                                      </p:cBhvr>
                                      <p:to x="100000" y="100000"/>
                                    </p:animScale>
                                  </p:childTnLst>
                                </p:cTn>
                              </p:par>
                            </p:childTnLst>
                          </p:cTn>
                        </p:par>
                      </p:childTnLst>
                    </p:cTn>
                  </p:par>
                  <p:par>
                    <p:cTn id="57" fill="hold">
                      <p:stCondLst>
                        <p:cond delay="indefinite"/>
                      </p:stCondLst>
                      <p:childTnLst>
                        <p:par>
                          <p:cTn id="58" fill="hold">
                            <p:stCondLst>
                              <p:cond delay="0"/>
                            </p:stCondLst>
                            <p:childTnLst>
                              <p:par>
                                <p:cTn id="59" presetID="26" presetClass="entr" presetSubtype="0" fill="hold" nodeType="clickEffect">
                                  <p:stCondLst>
                                    <p:cond delay="0"/>
                                  </p:stCondLst>
                                  <p:childTnLst>
                                    <p:set>
                                      <p:cBhvr>
                                        <p:cTn id="60" dur="1" fill="hold">
                                          <p:stCondLst>
                                            <p:cond delay="0"/>
                                          </p:stCondLst>
                                        </p:cTn>
                                        <p:tgtEl>
                                          <p:spTgt spid="2">
                                            <p:txEl>
                                              <p:pRg st="5" end="5"/>
                                            </p:txEl>
                                          </p:spTgt>
                                        </p:tgtEl>
                                        <p:attrNameLst>
                                          <p:attrName>style.visibility</p:attrName>
                                        </p:attrNameLst>
                                      </p:cBhvr>
                                      <p:to>
                                        <p:strVal val="visible"/>
                                      </p:to>
                                    </p:set>
                                    <p:animEffect transition="in" filter="wipe(down)">
                                      <p:cBhvr>
                                        <p:cTn id="61" dur="580">
                                          <p:stCondLst>
                                            <p:cond delay="0"/>
                                          </p:stCondLst>
                                        </p:cTn>
                                        <p:tgtEl>
                                          <p:spTgt spid="2">
                                            <p:txEl>
                                              <p:pRg st="5" end="5"/>
                                            </p:txEl>
                                          </p:spTgt>
                                        </p:tgtEl>
                                      </p:cBhvr>
                                    </p:animEffect>
                                    <p:anim calcmode="lin" valueType="num">
                                      <p:cBhvr>
                                        <p:cTn id="62" dur="1822" tmFilter="0,0; 0.14,0.36; 0.43,0.73; 0.71,0.91; 1.0,1.0">
                                          <p:stCondLst>
                                            <p:cond delay="0"/>
                                          </p:stCondLst>
                                        </p:cTn>
                                        <p:tgtEl>
                                          <p:spTgt spid="2">
                                            <p:txEl>
                                              <p:pRg st="5" end="5"/>
                                            </p:txEl>
                                          </p:spTgt>
                                        </p:tgtEl>
                                        <p:attrNameLst>
                                          <p:attrName>ppt_x</p:attrName>
                                        </p:attrNameLst>
                                      </p:cBhvr>
                                      <p:tavLst>
                                        <p:tav tm="0">
                                          <p:val>
                                            <p:strVal val="#ppt_x-0.25"/>
                                          </p:val>
                                        </p:tav>
                                        <p:tav tm="100000">
                                          <p:val>
                                            <p:strVal val="#ppt_x"/>
                                          </p:val>
                                        </p:tav>
                                      </p:tavLst>
                                    </p:anim>
                                    <p:anim calcmode="lin" valueType="num">
                                      <p:cBhvr>
                                        <p:cTn id="63" dur="664" tmFilter="0.0,0.0; 0.25,0.07; 0.50,0.2; 0.75,0.467; 1.0,1.0">
                                          <p:stCondLst>
                                            <p:cond delay="0"/>
                                          </p:stCondLst>
                                        </p:cTn>
                                        <p:tgtEl>
                                          <p:spTgt spid="2">
                                            <p:txEl>
                                              <p:pRg st="5" end="5"/>
                                            </p:txEl>
                                          </p:spTgt>
                                        </p:tgtEl>
                                        <p:attrNameLst>
                                          <p:attrName>ppt_y</p:attrName>
                                        </p:attrNameLst>
                                      </p:cBhvr>
                                      <p:tavLst>
                                        <p:tav tm="0" fmla="#ppt_y-sin(pi*$)/3">
                                          <p:val>
                                            <p:fltVal val="0.5"/>
                                          </p:val>
                                        </p:tav>
                                        <p:tav tm="100000">
                                          <p:val>
                                            <p:fltVal val="1"/>
                                          </p:val>
                                        </p:tav>
                                      </p:tavLst>
                                    </p:anim>
                                    <p:anim calcmode="lin" valueType="num">
                                      <p:cBhvr>
                                        <p:cTn id="64" dur="664" tmFilter="0, 0; 0.125,0.2665; 0.25,0.4; 0.375,0.465; 0.5,0.5;  0.625,0.535; 0.75,0.6; 0.875,0.7335; 1,1">
                                          <p:stCondLst>
                                            <p:cond delay="664"/>
                                          </p:stCondLst>
                                        </p:cTn>
                                        <p:tgtEl>
                                          <p:spTgt spid="2">
                                            <p:txEl>
                                              <p:pRg st="5" end="5"/>
                                            </p:txEl>
                                          </p:spTgt>
                                        </p:tgtEl>
                                        <p:attrNameLst>
                                          <p:attrName>ppt_y</p:attrName>
                                        </p:attrNameLst>
                                      </p:cBhvr>
                                      <p:tavLst>
                                        <p:tav tm="0" fmla="#ppt_y-sin(pi*$)/9">
                                          <p:val>
                                            <p:fltVal val="0"/>
                                          </p:val>
                                        </p:tav>
                                        <p:tav tm="100000">
                                          <p:val>
                                            <p:fltVal val="1"/>
                                          </p:val>
                                        </p:tav>
                                      </p:tavLst>
                                    </p:anim>
                                    <p:anim calcmode="lin" valueType="num">
                                      <p:cBhvr>
                                        <p:cTn id="65" dur="332" tmFilter="0, 0; 0.125,0.2665; 0.25,0.4; 0.375,0.465; 0.5,0.5;  0.625,0.535; 0.75,0.6; 0.875,0.7335; 1,1">
                                          <p:stCondLst>
                                            <p:cond delay="1324"/>
                                          </p:stCondLst>
                                        </p:cTn>
                                        <p:tgtEl>
                                          <p:spTgt spid="2">
                                            <p:txEl>
                                              <p:pRg st="5" end="5"/>
                                            </p:txEl>
                                          </p:spTgt>
                                        </p:tgtEl>
                                        <p:attrNameLst>
                                          <p:attrName>ppt_y</p:attrName>
                                        </p:attrNameLst>
                                      </p:cBhvr>
                                      <p:tavLst>
                                        <p:tav tm="0" fmla="#ppt_y-sin(pi*$)/27">
                                          <p:val>
                                            <p:fltVal val="0"/>
                                          </p:val>
                                        </p:tav>
                                        <p:tav tm="100000">
                                          <p:val>
                                            <p:fltVal val="1"/>
                                          </p:val>
                                        </p:tav>
                                      </p:tavLst>
                                    </p:anim>
                                    <p:anim calcmode="lin" valueType="num">
                                      <p:cBhvr>
                                        <p:cTn id="66" dur="164" tmFilter="0, 0; 0.125,0.2665; 0.25,0.4; 0.375,0.465; 0.5,0.5;  0.625,0.535; 0.75,0.6; 0.875,0.7335; 1,1">
                                          <p:stCondLst>
                                            <p:cond delay="1656"/>
                                          </p:stCondLst>
                                        </p:cTn>
                                        <p:tgtEl>
                                          <p:spTgt spid="2">
                                            <p:txEl>
                                              <p:pRg st="5" end="5"/>
                                            </p:txEl>
                                          </p:spTgt>
                                        </p:tgtEl>
                                        <p:attrNameLst>
                                          <p:attrName>ppt_y</p:attrName>
                                        </p:attrNameLst>
                                      </p:cBhvr>
                                      <p:tavLst>
                                        <p:tav tm="0" fmla="#ppt_y-sin(pi*$)/81">
                                          <p:val>
                                            <p:fltVal val="0"/>
                                          </p:val>
                                        </p:tav>
                                        <p:tav tm="100000">
                                          <p:val>
                                            <p:fltVal val="1"/>
                                          </p:val>
                                        </p:tav>
                                      </p:tavLst>
                                    </p:anim>
                                    <p:animScale>
                                      <p:cBhvr>
                                        <p:cTn id="67" dur="26">
                                          <p:stCondLst>
                                            <p:cond delay="650"/>
                                          </p:stCondLst>
                                        </p:cTn>
                                        <p:tgtEl>
                                          <p:spTgt spid="2">
                                            <p:txEl>
                                              <p:pRg st="5" end="5"/>
                                            </p:txEl>
                                          </p:spTgt>
                                        </p:tgtEl>
                                      </p:cBhvr>
                                      <p:to x="100000" y="60000"/>
                                    </p:animScale>
                                    <p:animScale>
                                      <p:cBhvr>
                                        <p:cTn id="68" dur="166" decel="50000">
                                          <p:stCondLst>
                                            <p:cond delay="676"/>
                                          </p:stCondLst>
                                        </p:cTn>
                                        <p:tgtEl>
                                          <p:spTgt spid="2">
                                            <p:txEl>
                                              <p:pRg st="5" end="5"/>
                                            </p:txEl>
                                          </p:spTgt>
                                        </p:tgtEl>
                                      </p:cBhvr>
                                      <p:to x="100000" y="100000"/>
                                    </p:animScale>
                                    <p:animScale>
                                      <p:cBhvr>
                                        <p:cTn id="69" dur="26">
                                          <p:stCondLst>
                                            <p:cond delay="1312"/>
                                          </p:stCondLst>
                                        </p:cTn>
                                        <p:tgtEl>
                                          <p:spTgt spid="2">
                                            <p:txEl>
                                              <p:pRg st="5" end="5"/>
                                            </p:txEl>
                                          </p:spTgt>
                                        </p:tgtEl>
                                      </p:cBhvr>
                                      <p:to x="100000" y="80000"/>
                                    </p:animScale>
                                    <p:animScale>
                                      <p:cBhvr>
                                        <p:cTn id="70" dur="166" decel="50000">
                                          <p:stCondLst>
                                            <p:cond delay="1338"/>
                                          </p:stCondLst>
                                        </p:cTn>
                                        <p:tgtEl>
                                          <p:spTgt spid="2">
                                            <p:txEl>
                                              <p:pRg st="5" end="5"/>
                                            </p:txEl>
                                          </p:spTgt>
                                        </p:tgtEl>
                                      </p:cBhvr>
                                      <p:to x="100000" y="100000"/>
                                    </p:animScale>
                                    <p:animScale>
                                      <p:cBhvr>
                                        <p:cTn id="71" dur="26">
                                          <p:stCondLst>
                                            <p:cond delay="1642"/>
                                          </p:stCondLst>
                                        </p:cTn>
                                        <p:tgtEl>
                                          <p:spTgt spid="2">
                                            <p:txEl>
                                              <p:pRg st="5" end="5"/>
                                            </p:txEl>
                                          </p:spTgt>
                                        </p:tgtEl>
                                      </p:cBhvr>
                                      <p:to x="100000" y="90000"/>
                                    </p:animScale>
                                    <p:animScale>
                                      <p:cBhvr>
                                        <p:cTn id="72" dur="166" decel="50000">
                                          <p:stCondLst>
                                            <p:cond delay="1668"/>
                                          </p:stCondLst>
                                        </p:cTn>
                                        <p:tgtEl>
                                          <p:spTgt spid="2">
                                            <p:txEl>
                                              <p:pRg st="5" end="5"/>
                                            </p:txEl>
                                          </p:spTgt>
                                        </p:tgtEl>
                                      </p:cBhvr>
                                      <p:to x="100000" y="100000"/>
                                    </p:animScale>
                                    <p:animScale>
                                      <p:cBhvr>
                                        <p:cTn id="73" dur="26">
                                          <p:stCondLst>
                                            <p:cond delay="1808"/>
                                          </p:stCondLst>
                                        </p:cTn>
                                        <p:tgtEl>
                                          <p:spTgt spid="2">
                                            <p:txEl>
                                              <p:pRg st="5" end="5"/>
                                            </p:txEl>
                                          </p:spTgt>
                                        </p:tgtEl>
                                      </p:cBhvr>
                                      <p:to x="100000" y="95000"/>
                                    </p:animScale>
                                    <p:animScale>
                                      <p:cBhvr>
                                        <p:cTn id="74" dur="166" decel="50000">
                                          <p:stCondLst>
                                            <p:cond delay="1834"/>
                                          </p:stCondLst>
                                        </p:cTn>
                                        <p:tgtEl>
                                          <p:spTgt spid="2">
                                            <p:txEl>
                                              <p:pRg st="5" end="5"/>
                                            </p:txEl>
                                          </p:spTgt>
                                        </p:tgtEl>
                                      </p:cBhvr>
                                      <p:to x="100000" y="100000"/>
                                    </p:animScale>
                                  </p:childTnLst>
                                </p:cTn>
                              </p:par>
                            </p:childTnLst>
                          </p:cTn>
                        </p:par>
                      </p:childTnLst>
                    </p:cTn>
                  </p:par>
                  <p:par>
                    <p:cTn id="75" fill="hold">
                      <p:stCondLst>
                        <p:cond delay="indefinite"/>
                      </p:stCondLst>
                      <p:childTnLst>
                        <p:par>
                          <p:cTn id="76" fill="hold">
                            <p:stCondLst>
                              <p:cond delay="0"/>
                            </p:stCondLst>
                            <p:childTnLst>
                              <p:par>
                                <p:cTn id="77" presetID="26" presetClass="entr" presetSubtype="0" fill="hold" nodeType="clickEffect">
                                  <p:stCondLst>
                                    <p:cond delay="0"/>
                                  </p:stCondLst>
                                  <p:childTnLst>
                                    <p:set>
                                      <p:cBhvr>
                                        <p:cTn id="78" dur="1" fill="hold">
                                          <p:stCondLst>
                                            <p:cond delay="0"/>
                                          </p:stCondLst>
                                        </p:cTn>
                                        <p:tgtEl>
                                          <p:spTgt spid="2">
                                            <p:txEl>
                                              <p:pRg st="6" end="6"/>
                                            </p:txEl>
                                          </p:spTgt>
                                        </p:tgtEl>
                                        <p:attrNameLst>
                                          <p:attrName>style.visibility</p:attrName>
                                        </p:attrNameLst>
                                      </p:cBhvr>
                                      <p:to>
                                        <p:strVal val="visible"/>
                                      </p:to>
                                    </p:set>
                                    <p:animEffect transition="in" filter="wipe(down)">
                                      <p:cBhvr>
                                        <p:cTn id="79" dur="580">
                                          <p:stCondLst>
                                            <p:cond delay="0"/>
                                          </p:stCondLst>
                                        </p:cTn>
                                        <p:tgtEl>
                                          <p:spTgt spid="2">
                                            <p:txEl>
                                              <p:pRg st="6" end="6"/>
                                            </p:txEl>
                                          </p:spTgt>
                                        </p:tgtEl>
                                      </p:cBhvr>
                                    </p:animEffect>
                                    <p:anim calcmode="lin" valueType="num">
                                      <p:cBhvr>
                                        <p:cTn id="80" dur="1822" tmFilter="0,0; 0.14,0.36; 0.43,0.73; 0.71,0.91; 1.0,1.0">
                                          <p:stCondLst>
                                            <p:cond delay="0"/>
                                          </p:stCondLst>
                                        </p:cTn>
                                        <p:tgtEl>
                                          <p:spTgt spid="2">
                                            <p:txEl>
                                              <p:pRg st="6" end="6"/>
                                            </p:txEl>
                                          </p:spTgt>
                                        </p:tgtEl>
                                        <p:attrNameLst>
                                          <p:attrName>ppt_x</p:attrName>
                                        </p:attrNameLst>
                                      </p:cBhvr>
                                      <p:tavLst>
                                        <p:tav tm="0">
                                          <p:val>
                                            <p:strVal val="#ppt_x-0.25"/>
                                          </p:val>
                                        </p:tav>
                                        <p:tav tm="100000">
                                          <p:val>
                                            <p:strVal val="#ppt_x"/>
                                          </p:val>
                                        </p:tav>
                                      </p:tavLst>
                                    </p:anim>
                                    <p:anim calcmode="lin" valueType="num">
                                      <p:cBhvr>
                                        <p:cTn id="81" dur="664" tmFilter="0.0,0.0; 0.25,0.07; 0.50,0.2; 0.75,0.467; 1.0,1.0">
                                          <p:stCondLst>
                                            <p:cond delay="0"/>
                                          </p:stCondLst>
                                        </p:cTn>
                                        <p:tgtEl>
                                          <p:spTgt spid="2">
                                            <p:txEl>
                                              <p:pRg st="6" end="6"/>
                                            </p:txEl>
                                          </p:spTgt>
                                        </p:tgtEl>
                                        <p:attrNameLst>
                                          <p:attrName>ppt_y</p:attrName>
                                        </p:attrNameLst>
                                      </p:cBhvr>
                                      <p:tavLst>
                                        <p:tav tm="0" fmla="#ppt_y-sin(pi*$)/3">
                                          <p:val>
                                            <p:fltVal val="0.5"/>
                                          </p:val>
                                        </p:tav>
                                        <p:tav tm="100000">
                                          <p:val>
                                            <p:fltVal val="1"/>
                                          </p:val>
                                        </p:tav>
                                      </p:tavLst>
                                    </p:anim>
                                    <p:anim calcmode="lin" valueType="num">
                                      <p:cBhvr>
                                        <p:cTn id="82" dur="664" tmFilter="0, 0; 0.125,0.2665; 0.25,0.4; 0.375,0.465; 0.5,0.5;  0.625,0.535; 0.75,0.6; 0.875,0.7335; 1,1">
                                          <p:stCondLst>
                                            <p:cond delay="664"/>
                                          </p:stCondLst>
                                        </p:cTn>
                                        <p:tgtEl>
                                          <p:spTgt spid="2">
                                            <p:txEl>
                                              <p:pRg st="6" end="6"/>
                                            </p:txEl>
                                          </p:spTgt>
                                        </p:tgtEl>
                                        <p:attrNameLst>
                                          <p:attrName>ppt_y</p:attrName>
                                        </p:attrNameLst>
                                      </p:cBhvr>
                                      <p:tavLst>
                                        <p:tav tm="0" fmla="#ppt_y-sin(pi*$)/9">
                                          <p:val>
                                            <p:fltVal val="0"/>
                                          </p:val>
                                        </p:tav>
                                        <p:tav tm="100000">
                                          <p:val>
                                            <p:fltVal val="1"/>
                                          </p:val>
                                        </p:tav>
                                      </p:tavLst>
                                    </p:anim>
                                    <p:anim calcmode="lin" valueType="num">
                                      <p:cBhvr>
                                        <p:cTn id="83" dur="332" tmFilter="0, 0; 0.125,0.2665; 0.25,0.4; 0.375,0.465; 0.5,0.5;  0.625,0.535; 0.75,0.6; 0.875,0.7335; 1,1">
                                          <p:stCondLst>
                                            <p:cond delay="1324"/>
                                          </p:stCondLst>
                                        </p:cTn>
                                        <p:tgtEl>
                                          <p:spTgt spid="2">
                                            <p:txEl>
                                              <p:pRg st="6" end="6"/>
                                            </p:txEl>
                                          </p:spTgt>
                                        </p:tgtEl>
                                        <p:attrNameLst>
                                          <p:attrName>ppt_y</p:attrName>
                                        </p:attrNameLst>
                                      </p:cBhvr>
                                      <p:tavLst>
                                        <p:tav tm="0" fmla="#ppt_y-sin(pi*$)/27">
                                          <p:val>
                                            <p:fltVal val="0"/>
                                          </p:val>
                                        </p:tav>
                                        <p:tav tm="100000">
                                          <p:val>
                                            <p:fltVal val="1"/>
                                          </p:val>
                                        </p:tav>
                                      </p:tavLst>
                                    </p:anim>
                                    <p:anim calcmode="lin" valueType="num">
                                      <p:cBhvr>
                                        <p:cTn id="84" dur="164" tmFilter="0, 0; 0.125,0.2665; 0.25,0.4; 0.375,0.465; 0.5,0.5;  0.625,0.535; 0.75,0.6; 0.875,0.7335; 1,1">
                                          <p:stCondLst>
                                            <p:cond delay="1656"/>
                                          </p:stCondLst>
                                        </p:cTn>
                                        <p:tgtEl>
                                          <p:spTgt spid="2">
                                            <p:txEl>
                                              <p:pRg st="6" end="6"/>
                                            </p:txEl>
                                          </p:spTgt>
                                        </p:tgtEl>
                                        <p:attrNameLst>
                                          <p:attrName>ppt_y</p:attrName>
                                        </p:attrNameLst>
                                      </p:cBhvr>
                                      <p:tavLst>
                                        <p:tav tm="0" fmla="#ppt_y-sin(pi*$)/81">
                                          <p:val>
                                            <p:fltVal val="0"/>
                                          </p:val>
                                        </p:tav>
                                        <p:tav tm="100000">
                                          <p:val>
                                            <p:fltVal val="1"/>
                                          </p:val>
                                        </p:tav>
                                      </p:tavLst>
                                    </p:anim>
                                    <p:animScale>
                                      <p:cBhvr>
                                        <p:cTn id="85" dur="26">
                                          <p:stCondLst>
                                            <p:cond delay="650"/>
                                          </p:stCondLst>
                                        </p:cTn>
                                        <p:tgtEl>
                                          <p:spTgt spid="2">
                                            <p:txEl>
                                              <p:pRg st="6" end="6"/>
                                            </p:txEl>
                                          </p:spTgt>
                                        </p:tgtEl>
                                      </p:cBhvr>
                                      <p:to x="100000" y="60000"/>
                                    </p:animScale>
                                    <p:animScale>
                                      <p:cBhvr>
                                        <p:cTn id="86" dur="166" decel="50000">
                                          <p:stCondLst>
                                            <p:cond delay="676"/>
                                          </p:stCondLst>
                                        </p:cTn>
                                        <p:tgtEl>
                                          <p:spTgt spid="2">
                                            <p:txEl>
                                              <p:pRg st="6" end="6"/>
                                            </p:txEl>
                                          </p:spTgt>
                                        </p:tgtEl>
                                      </p:cBhvr>
                                      <p:to x="100000" y="100000"/>
                                    </p:animScale>
                                    <p:animScale>
                                      <p:cBhvr>
                                        <p:cTn id="87" dur="26">
                                          <p:stCondLst>
                                            <p:cond delay="1312"/>
                                          </p:stCondLst>
                                        </p:cTn>
                                        <p:tgtEl>
                                          <p:spTgt spid="2">
                                            <p:txEl>
                                              <p:pRg st="6" end="6"/>
                                            </p:txEl>
                                          </p:spTgt>
                                        </p:tgtEl>
                                      </p:cBhvr>
                                      <p:to x="100000" y="80000"/>
                                    </p:animScale>
                                    <p:animScale>
                                      <p:cBhvr>
                                        <p:cTn id="88" dur="166" decel="50000">
                                          <p:stCondLst>
                                            <p:cond delay="1338"/>
                                          </p:stCondLst>
                                        </p:cTn>
                                        <p:tgtEl>
                                          <p:spTgt spid="2">
                                            <p:txEl>
                                              <p:pRg st="6" end="6"/>
                                            </p:txEl>
                                          </p:spTgt>
                                        </p:tgtEl>
                                      </p:cBhvr>
                                      <p:to x="100000" y="100000"/>
                                    </p:animScale>
                                    <p:animScale>
                                      <p:cBhvr>
                                        <p:cTn id="89" dur="26">
                                          <p:stCondLst>
                                            <p:cond delay="1642"/>
                                          </p:stCondLst>
                                        </p:cTn>
                                        <p:tgtEl>
                                          <p:spTgt spid="2">
                                            <p:txEl>
                                              <p:pRg st="6" end="6"/>
                                            </p:txEl>
                                          </p:spTgt>
                                        </p:tgtEl>
                                      </p:cBhvr>
                                      <p:to x="100000" y="90000"/>
                                    </p:animScale>
                                    <p:animScale>
                                      <p:cBhvr>
                                        <p:cTn id="90" dur="166" decel="50000">
                                          <p:stCondLst>
                                            <p:cond delay="1668"/>
                                          </p:stCondLst>
                                        </p:cTn>
                                        <p:tgtEl>
                                          <p:spTgt spid="2">
                                            <p:txEl>
                                              <p:pRg st="6" end="6"/>
                                            </p:txEl>
                                          </p:spTgt>
                                        </p:tgtEl>
                                      </p:cBhvr>
                                      <p:to x="100000" y="100000"/>
                                    </p:animScale>
                                    <p:animScale>
                                      <p:cBhvr>
                                        <p:cTn id="91" dur="26">
                                          <p:stCondLst>
                                            <p:cond delay="1808"/>
                                          </p:stCondLst>
                                        </p:cTn>
                                        <p:tgtEl>
                                          <p:spTgt spid="2">
                                            <p:txEl>
                                              <p:pRg st="6" end="6"/>
                                            </p:txEl>
                                          </p:spTgt>
                                        </p:tgtEl>
                                      </p:cBhvr>
                                      <p:to x="100000" y="95000"/>
                                    </p:animScale>
                                    <p:animScale>
                                      <p:cBhvr>
                                        <p:cTn id="92" dur="166" decel="50000">
                                          <p:stCondLst>
                                            <p:cond delay="1834"/>
                                          </p:stCondLst>
                                        </p:cTn>
                                        <p:tgtEl>
                                          <p:spTgt spid="2">
                                            <p:txEl>
                                              <p:pRg st="6" end="6"/>
                                            </p:txEl>
                                          </p:spTgt>
                                        </p:tgtEl>
                                      </p:cBhvr>
                                      <p:to x="100000" y="100000"/>
                                    </p:animScale>
                                  </p:childTnLst>
                                </p:cTn>
                              </p:par>
                            </p:childTnLst>
                          </p:cTn>
                        </p:par>
                      </p:childTnLst>
                    </p:cTn>
                  </p:par>
                  <p:par>
                    <p:cTn id="93" fill="hold">
                      <p:stCondLst>
                        <p:cond delay="indefinite"/>
                      </p:stCondLst>
                      <p:childTnLst>
                        <p:par>
                          <p:cTn id="94" fill="hold">
                            <p:stCondLst>
                              <p:cond delay="0"/>
                            </p:stCondLst>
                            <p:childTnLst>
                              <p:par>
                                <p:cTn id="95" presetID="26" presetClass="entr" presetSubtype="0" fill="hold" nodeType="clickEffect">
                                  <p:stCondLst>
                                    <p:cond delay="0"/>
                                  </p:stCondLst>
                                  <p:childTnLst>
                                    <p:set>
                                      <p:cBhvr>
                                        <p:cTn id="96" dur="1" fill="hold">
                                          <p:stCondLst>
                                            <p:cond delay="0"/>
                                          </p:stCondLst>
                                        </p:cTn>
                                        <p:tgtEl>
                                          <p:spTgt spid="2">
                                            <p:txEl>
                                              <p:pRg st="7" end="7"/>
                                            </p:txEl>
                                          </p:spTgt>
                                        </p:tgtEl>
                                        <p:attrNameLst>
                                          <p:attrName>style.visibility</p:attrName>
                                        </p:attrNameLst>
                                      </p:cBhvr>
                                      <p:to>
                                        <p:strVal val="visible"/>
                                      </p:to>
                                    </p:set>
                                    <p:animEffect transition="in" filter="wipe(down)">
                                      <p:cBhvr>
                                        <p:cTn id="97" dur="580">
                                          <p:stCondLst>
                                            <p:cond delay="0"/>
                                          </p:stCondLst>
                                        </p:cTn>
                                        <p:tgtEl>
                                          <p:spTgt spid="2">
                                            <p:txEl>
                                              <p:pRg st="7" end="7"/>
                                            </p:txEl>
                                          </p:spTgt>
                                        </p:tgtEl>
                                      </p:cBhvr>
                                    </p:animEffect>
                                    <p:anim calcmode="lin" valueType="num">
                                      <p:cBhvr>
                                        <p:cTn id="98" dur="1822" tmFilter="0,0; 0.14,0.36; 0.43,0.73; 0.71,0.91; 1.0,1.0">
                                          <p:stCondLst>
                                            <p:cond delay="0"/>
                                          </p:stCondLst>
                                        </p:cTn>
                                        <p:tgtEl>
                                          <p:spTgt spid="2">
                                            <p:txEl>
                                              <p:pRg st="7" end="7"/>
                                            </p:txEl>
                                          </p:spTgt>
                                        </p:tgtEl>
                                        <p:attrNameLst>
                                          <p:attrName>ppt_x</p:attrName>
                                        </p:attrNameLst>
                                      </p:cBhvr>
                                      <p:tavLst>
                                        <p:tav tm="0">
                                          <p:val>
                                            <p:strVal val="#ppt_x-0.25"/>
                                          </p:val>
                                        </p:tav>
                                        <p:tav tm="100000">
                                          <p:val>
                                            <p:strVal val="#ppt_x"/>
                                          </p:val>
                                        </p:tav>
                                      </p:tavLst>
                                    </p:anim>
                                    <p:anim calcmode="lin" valueType="num">
                                      <p:cBhvr>
                                        <p:cTn id="99" dur="664" tmFilter="0.0,0.0; 0.25,0.07; 0.50,0.2; 0.75,0.467; 1.0,1.0">
                                          <p:stCondLst>
                                            <p:cond delay="0"/>
                                          </p:stCondLst>
                                        </p:cTn>
                                        <p:tgtEl>
                                          <p:spTgt spid="2">
                                            <p:txEl>
                                              <p:pRg st="7" end="7"/>
                                            </p:txEl>
                                          </p:spTgt>
                                        </p:tgtEl>
                                        <p:attrNameLst>
                                          <p:attrName>ppt_y</p:attrName>
                                        </p:attrNameLst>
                                      </p:cBhvr>
                                      <p:tavLst>
                                        <p:tav tm="0" fmla="#ppt_y-sin(pi*$)/3">
                                          <p:val>
                                            <p:fltVal val="0.5"/>
                                          </p:val>
                                        </p:tav>
                                        <p:tav tm="100000">
                                          <p:val>
                                            <p:fltVal val="1"/>
                                          </p:val>
                                        </p:tav>
                                      </p:tavLst>
                                    </p:anim>
                                    <p:anim calcmode="lin" valueType="num">
                                      <p:cBhvr>
                                        <p:cTn id="100" dur="664" tmFilter="0, 0; 0.125,0.2665; 0.25,0.4; 0.375,0.465; 0.5,0.5;  0.625,0.535; 0.75,0.6; 0.875,0.7335; 1,1">
                                          <p:stCondLst>
                                            <p:cond delay="664"/>
                                          </p:stCondLst>
                                        </p:cTn>
                                        <p:tgtEl>
                                          <p:spTgt spid="2">
                                            <p:txEl>
                                              <p:pRg st="7" end="7"/>
                                            </p:txEl>
                                          </p:spTgt>
                                        </p:tgtEl>
                                        <p:attrNameLst>
                                          <p:attrName>ppt_y</p:attrName>
                                        </p:attrNameLst>
                                      </p:cBhvr>
                                      <p:tavLst>
                                        <p:tav tm="0" fmla="#ppt_y-sin(pi*$)/9">
                                          <p:val>
                                            <p:fltVal val="0"/>
                                          </p:val>
                                        </p:tav>
                                        <p:tav tm="100000">
                                          <p:val>
                                            <p:fltVal val="1"/>
                                          </p:val>
                                        </p:tav>
                                      </p:tavLst>
                                    </p:anim>
                                    <p:anim calcmode="lin" valueType="num">
                                      <p:cBhvr>
                                        <p:cTn id="101" dur="332" tmFilter="0, 0; 0.125,0.2665; 0.25,0.4; 0.375,0.465; 0.5,0.5;  0.625,0.535; 0.75,0.6; 0.875,0.7335; 1,1">
                                          <p:stCondLst>
                                            <p:cond delay="1324"/>
                                          </p:stCondLst>
                                        </p:cTn>
                                        <p:tgtEl>
                                          <p:spTgt spid="2">
                                            <p:txEl>
                                              <p:pRg st="7" end="7"/>
                                            </p:txEl>
                                          </p:spTgt>
                                        </p:tgtEl>
                                        <p:attrNameLst>
                                          <p:attrName>ppt_y</p:attrName>
                                        </p:attrNameLst>
                                      </p:cBhvr>
                                      <p:tavLst>
                                        <p:tav tm="0" fmla="#ppt_y-sin(pi*$)/27">
                                          <p:val>
                                            <p:fltVal val="0"/>
                                          </p:val>
                                        </p:tav>
                                        <p:tav tm="100000">
                                          <p:val>
                                            <p:fltVal val="1"/>
                                          </p:val>
                                        </p:tav>
                                      </p:tavLst>
                                    </p:anim>
                                    <p:anim calcmode="lin" valueType="num">
                                      <p:cBhvr>
                                        <p:cTn id="102" dur="164" tmFilter="0, 0; 0.125,0.2665; 0.25,0.4; 0.375,0.465; 0.5,0.5;  0.625,0.535; 0.75,0.6; 0.875,0.7335; 1,1">
                                          <p:stCondLst>
                                            <p:cond delay="1656"/>
                                          </p:stCondLst>
                                        </p:cTn>
                                        <p:tgtEl>
                                          <p:spTgt spid="2">
                                            <p:txEl>
                                              <p:pRg st="7" end="7"/>
                                            </p:txEl>
                                          </p:spTgt>
                                        </p:tgtEl>
                                        <p:attrNameLst>
                                          <p:attrName>ppt_y</p:attrName>
                                        </p:attrNameLst>
                                      </p:cBhvr>
                                      <p:tavLst>
                                        <p:tav tm="0" fmla="#ppt_y-sin(pi*$)/81">
                                          <p:val>
                                            <p:fltVal val="0"/>
                                          </p:val>
                                        </p:tav>
                                        <p:tav tm="100000">
                                          <p:val>
                                            <p:fltVal val="1"/>
                                          </p:val>
                                        </p:tav>
                                      </p:tavLst>
                                    </p:anim>
                                    <p:animScale>
                                      <p:cBhvr>
                                        <p:cTn id="103" dur="26">
                                          <p:stCondLst>
                                            <p:cond delay="650"/>
                                          </p:stCondLst>
                                        </p:cTn>
                                        <p:tgtEl>
                                          <p:spTgt spid="2">
                                            <p:txEl>
                                              <p:pRg st="7" end="7"/>
                                            </p:txEl>
                                          </p:spTgt>
                                        </p:tgtEl>
                                      </p:cBhvr>
                                      <p:to x="100000" y="60000"/>
                                    </p:animScale>
                                    <p:animScale>
                                      <p:cBhvr>
                                        <p:cTn id="104" dur="166" decel="50000">
                                          <p:stCondLst>
                                            <p:cond delay="676"/>
                                          </p:stCondLst>
                                        </p:cTn>
                                        <p:tgtEl>
                                          <p:spTgt spid="2">
                                            <p:txEl>
                                              <p:pRg st="7" end="7"/>
                                            </p:txEl>
                                          </p:spTgt>
                                        </p:tgtEl>
                                      </p:cBhvr>
                                      <p:to x="100000" y="100000"/>
                                    </p:animScale>
                                    <p:animScale>
                                      <p:cBhvr>
                                        <p:cTn id="105" dur="26">
                                          <p:stCondLst>
                                            <p:cond delay="1312"/>
                                          </p:stCondLst>
                                        </p:cTn>
                                        <p:tgtEl>
                                          <p:spTgt spid="2">
                                            <p:txEl>
                                              <p:pRg st="7" end="7"/>
                                            </p:txEl>
                                          </p:spTgt>
                                        </p:tgtEl>
                                      </p:cBhvr>
                                      <p:to x="100000" y="80000"/>
                                    </p:animScale>
                                    <p:animScale>
                                      <p:cBhvr>
                                        <p:cTn id="106" dur="166" decel="50000">
                                          <p:stCondLst>
                                            <p:cond delay="1338"/>
                                          </p:stCondLst>
                                        </p:cTn>
                                        <p:tgtEl>
                                          <p:spTgt spid="2">
                                            <p:txEl>
                                              <p:pRg st="7" end="7"/>
                                            </p:txEl>
                                          </p:spTgt>
                                        </p:tgtEl>
                                      </p:cBhvr>
                                      <p:to x="100000" y="100000"/>
                                    </p:animScale>
                                    <p:animScale>
                                      <p:cBhvr>
                                        <p:cTn id="107" dur="26">
                                          <p:stCondLst>
                                            <p:cond delay="1642"/>
                                          </p:stCondLst>
                                        </p:cTn>
                                        <p:tgtEl>
                                          <p:spTgt spid="2">
                                            <p:txEl>
                                              <p:pRg st="7" end="7"/>
                                            </p:txEl>
                                          </p:spTgt>
                                        </p:tgtEl>
                                      </p:cBhvr>
                                      <p:to x="100000" y="90000"/>
                                    </p:animScale>
                                    <p:animScale>
                                      <p:cBhvr>
                                        <p:cTn id="108" dur="166" decel="50000">
                                          <p:stCondLst>
                                            <p:cond delay="1668"/>
                                          </p:stCondLst>
                                        </p:cTn>
                                        <p:tgtEl>
                                          <p:spTgt spid="2">
                                            <p:txEl>
                                              <p:pRg st="7" end="7"/>
                                            </p:txEl>
                                          </p:spTgt>
                                        </p:tgtEl>
                                      </p:cBhvr>
                                      <p:to x="100000" y="100000"/>
                                    </p:animScale>
                                    <p:animScale>
                                      <p:cBhvr>
                                        <p:cTn id="109" dur="26">
                                          <p:stCondLst>
                                            <p:cond delay="1808"/>
                                          </p:stCondLst>
                                        </p:cTn>
                                        <p:tgtEl>
                                          <p:spTgt spid="2">
                                            <p:txEl>
                                              <p:pRg st="7" end="7"/>
                                            </p:txEl>
                                          </p:spTgt>
                                        </p:tgtEl>
                                      </p:cBhvr>
                                      <p:to x="100000" y="95000"/>
                                    </p:animScale>
                                    <p:animScale>
                                      <p:cBhvr>
                                        <p:cTn id="110" dur="166" decel="50000">
                                          <p:stCondLst>
                                            <p:cond delay="1834"/>
                                          </p:stCondLst>
                                        </p:cTn>
                                        <p:tgtEl>
                                          <p:spTgt spid="2">
                                            <p:txEl>
                                              <p:pRg st="7" end="7"/>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صورة 2" descr="C:\Users\THINK PAD\Desktop\images (1).jpg"/>
          <p:cNvPicPr/>
          <p:nvPr/>
        </p:nvPicPr>
        <p:blipFill>
          <a:blip r:embed="rId2"/>
          <a:srcRect/>
          <a:stretch>
            <a:fillRect/>
          </a:stretch>
        </p:blipFill>
        <p:spPr bwMode="auto">
          <a:xfrm>
            <a:off x="714348" y="428610"/>
            <a:ext cx="2209800" cy="2066925"/>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pic>
        <p:nvPicPr>
          <p:cNvPr id="4" name="صورة 3" descr="C:\Users\THINK PAD\Desktop\images (2).jpg"/>
          <p:cNvPicPr/>
          <p:nvPr/>
        </p:nvPicPr>
        <p:blipFill>
          <a:blip r:embed="rId3"/>
          <a:srcRect/>
          <a:stretch>
            <a:fillRect/>
          </a:stretch>
        </p:blipFill>
        <p:spPr bwMode="auto">
          <a:xfrm>
            <a:off x="5643570" y="642924"/>
            <a:ext cx="2600325" cy="1762125"/>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pic>
        <p:nvPicPr>
          <p:cNvPr id="5" name="صورة 4" descr="C:\Users\THINK PAD\Desktop\images (3).jpg"/>
          <p:cNvPicPr/>
          <p:nvPr/>
        </p:nvPicPr>
        <p:blipFill>
          <a:blip r:embed="rId4"/>
          <a:srcRect/>
          <a:stretch>
            <a:fillRect/>
          </a:stretch>
        </p:blipFill>
        <p:spPr bwMode="auto">
          <a:xfrm>
            <a:off x="3000364" y="2571750"/>
            <a:ext cx="2571750" cy="1781175"/>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22529" name="Rectangle 1"/>
          <p:cNvSpPr>
            <a:spLocks noChangeArrowheads="1"/>
          </p:cNvSpPr>
          <p:nvPr/>
        </p:nvSpPr>
        <p:spPr bwMode="auto">
          <a:xfrm>
            <a:off x="0" y="4572014"/>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tab pos="581025" algn="l"/>
                <a:tab pos="1163638" algn="l"/>
                <a:tab pos="1744663" algn="l"/>
                <a:tab pos="2327275" algn="l"/>
                <a:tab pos="2908300" algn="l"/>
                <a:tab pos="3489325" algn="l"/>
                <a:tab pos="4071938" algn="l"/>
                <a:tab pos="4652963" algn="l"/>
                <a:tab pos="5235575" algn="l"/>
                <a:tab pos="5816600" algn="l"/>
                <a:tab pos="6397625" algn="l"/>
                <a:tab pos="6980238" algn="l"/>
                <a:tab pos="7561263" algn="l"/>
                <a:tab pos="8143875" algn="l"/>
                <a:tab pos="8724900" algn="l"/>
                <a:tab pos="9305925" algn="l"/>
              </a:tabLst>
            </a:pPr>
            <a:r>
              <a:rPr kumimoji="0" lang="en-US" sz="1900" b="1" i="1" u="none" strike="noStrike" cap="none" normalizeH="0" baseline="0" dirty="0" smtClean="0">
                <a:ln>
                  <a:noFill/>
                </a:ln>
                <a:solidFill>
                  <a:srgbClr val="000000"/>
                </a:solidFill>
                <a:effectLst/>
                <a:latin typeface="Times New Roman" pitchFamily="18" charset="0"/>
                <a:cs typeface="Times New Roman" pitchFamily="18" charset="0"/>
              </a:rPr>
              <a:t>Sarcocystis</a:t>
            </a:r>
            <a:r>
              <a:rPr kumimoji="0" lang="en-US" sz="1900" b="1" i="1" u="none" strike="noStrike" cap="none" normalizeH="0" baseline="0" dirty="0" smtClean="0">
                <a:ln>
                  <a:noFill/>
                </a:ln>
                <a:solidFill>
                  <a:srgbClr val="7C1302"/>
                </a:solidFill>
                <a:effectLst/>
                <a:latin typeface="Times New Roman" pitchFamily="18" charset="0"/>
                <a:cs typeface="Times New Roman" pitchFamily="18" charset="0"/>
              </a:rPr>
              <a:t> spp. </a:t>
            </a:r>
            <a:r>
              <a:rPr kumimoji="0" lang="en-US" sz="1900" b="1" i="0" u="none" strike="noStrike" cap="none" normalizeH="0" baseline="0" dirty="0" smtClean="0">
                <a:ln>
                  <a:noFill/>
                </a:ln>
                <a:solidFill>
                  <a:srgbClr val="7C1302"/>
                </a:solidFill>
                <a:effectLst/>
                <a:latin typeface="Times New Roman" pitchFamily="18" charset="0"/>
                <a:cs typeface="Times New Roman" pitchFamily="18" charset="0"/>
              </a:rPr>
              <a:t>in Muscles of cattle</a:t>
            </a:r>
            <a:r>
              <a:rPr kumimoji="0" lang="en-US" sz="1900" b="1" i="1" u="none" strike="noStrike" cap="none" normalizeH="0" baseline="0" dirty="0" smtClean="0">
                <a:ln>
                  <a:noFill/>
                </a:ln>
                <a:solidFill>
                  <a:srgbClr val="7C1302"/>
                </a:solidFill>
                <a:effectLst/>
                <a:latin typeface="Times New Roman" pitchFamily="18" charset="0"/>
                <a:cs typeface="Times New Roman" pitchFamily="18" charset="0"/>
              </a:rPr>
              <a:t> </a:t>
            </a:r>
            <a:endParaRPr kumimoji="0" lang="en-US" sz="4400" b="0" i="0" u="none" strike="noStrike" cap="none" normalizeH="0" baseline="0" dirty="0" smtClean="0">
              <a:ln>
                <a:noFill/>
              </a:ln>
              <a:solidFill>
                <a:schemeClr val="tx2"/>
              </a:solidFill>
              <a:effectLst/>
              <a:latin typeface="Arial"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971600" y="1347614"/>
            <a:ext cx="7056784" cy="1446550"/>
          </a:xfrm>
          <a:prstGeom prst="rect">
            <a:avLst/>
          </a:prstGeom>
          <a:noFill/>
        </p:spPr>
        <p:txBody>
          <a:bodyPr wrap="square" rtlCol="0">
            <a:sp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ctr" rtl="0"/>
            <a:r>
              <a:rPr lang="en-US" sz="8800" b="1" cap="all" dirty="0" smtClean="0">
                <a:ln/>
                <a:solidFill>
                  <a:schemeClr val="accent1"/>
                </a:solidFill>
                <a:effectLst>
                  <a:glow rad="139700">
                    <a:schemeClr val="accent6">
                      <a:satMod val="175000"/>
                      <a:alpha val="40000"/>
                    </a:schemeClr>
                  </a:glow>
                  <a:outerShdw blurRad="19685" dist="12700" dir="5400000" algn="tl" rotWithShape="0">
                    <a:schemeClr val="accent1">
                      <a:satMod val="130000"/>
                      <a:alpha val="60000"/>
                    </a:schemeClr>
                  </a:outerShdw>
                  <a:reflection blurRad="10000" stA="55000" endPos="48000" dist="500" dir="5400000" sy="-100000" algn="bl" rotWithShape="0"/>
                </a:effectLst>
              </a:rPr>
              <a:t>THANK YOU</a:t>
            </a:r>
            <a:endParaRPr lang="en-US" sz="8800" b="1" cap="all" dirty="0">
              <a:ln/>
              <a:solidFill>
                <a:schemeClr val="accent1"/>
              </a:solidFill>
              <a:effectLst>
                <a:glow rad="139700">
                  <a:schemeClr val="accent6">
                    <a:satMod val="175000"/>
                    <a:alpha val="40000"/>
                  </a:schemeClr>
                </a:glow>
                <a:outerShdw blurRad="19685" dist="12700" dir="5400000" algn="tl" rotWithShape="0">
                  <a:schemeClr val="accent1">
                    <a:satMod val="130000"/>
                    <a:alpha val="60000"/>
                  </a:schemeClr>
                </a:outerShdw>
                <a:reflection blurRad="10000" stA="55000" endPos="48000" dist="500" dir="5400000" sy="-100000" algn="bl" rotWithShape="0"/>
              </a:effectLst>
            </a:endParaRPr>
          </a:p>
        </p:txBody>
      </p:sp>
      <p:pic>
        <p:nvPicPr>
          <p:cNvPr id="3" name="Picture 2" descr="thank-you"/>
          <p:cNvPicPr>
            <a:picLocks noChangeAspect="1" noChangeArrowheads="1"/>
          </p:cNvPicPr>
          <p:nvPr/>
        </p:nvPicPr>
        <p:blipFill>
          <a:blip r:embed="rId2"/>
          <a:srcRect/>
          <a:stretch>
            <a:fillRect/>
          </a:stretch>
        </p:blipFill>
        <p:spPr bwMode="auto">
          <a:xfrm>
            <a:off x="0" y="0"/>
            <a:ext cx="9144000" cy="5143500"/>
          </a:xfrm>
          <a:prstGeom prst="rect">
            <a:avLst/>
          </a:prstGeom>
          <a:noFill/>
          <a:ln w="9525">
            <a:noFill/>
            <a:miter lim="800000"/>
            <a:headEnd/>
            <a:tailEnd/>
          </a:ln>
        </p:spPr>
      </p:pic>
    </p:spTree>
    <p:extLst>
      <p:ext uri="{BB962C8B-B14F-4D97-AF65-F5344CB8AC3E}">
        <p14:creationId xmlns="" xmlns:p14="http://schemas.microsoft.com/office/powerpoint/2010/main" val="1328537626"/>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down)">
                                      <p:cBhvr>
                                        <p:cTn id="7" dur="580">
                                          <p:stCondLst>
                                            <p:cond delay="0"/>
                                          </p:stCondLst>
                                        </p:cTn>
                                        <p:tgtEl>
                                          <p:spTgt spid="2">
                                            <p:txEl>
                                              <p:pRg st="0" end="0"/>
                                            </p:txEl>
                                          </p:spTgt>
                                        </p:tgtEl>
                                      </p:cBhvr>
                                    </p:animEffect>
                                    <p:anim calcmode="lin" valueType="num">
                                      <p:cBhvr>
                                        <p:cTn id="8" dur="1822" tmFilter="0,0; 0.14,0.36; 0.43,0.73; 0.71,0.91; 1.0,1.0">
                                          <p:stCondLst>
                                            <p:cond delay="0"/>
                                          </p:stCondLst>
                                        </p:cTn>
                                        <p:tgtEl>
                                          <p:spTgt spid="2">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xEl>
                                              <p:pRg st="0" end="0"/>
                                            </p:txEl>
                                          </p:spTgt>
                                        </p:tgtEl>
                                      </p:cBhvr>
                                      <p:to x="100000" y="60000"/>
                                    </p:animScale>
                                    <p:animScale>
                                      <p:cBhvr>
                                        <p:cTn id="14" dur="166" decel="50000">
                                          <p:stCondLst>
                                            <p:cond delay="676"/>
                                          </p:stCondLst>
                                        </p:cTn>
                                        <p:tgtEl>
                                          <p:spTgt spid="2">
                                            <p:txEl>
                                              <p:pRg st="0" end="0"/>
                                            </p:txEl>
                                          </p:spTgt>
                                        </p:tgtEl>
                                      </p:cBhvr>
                                      <p:to x="100000" y="100000"/>
                                    </p:animScale>
                                    <p:animScale>
                                      <p:cBhvr>
                                        <p:cTn id="15" dur="26">
                                          <p:stCondLst>
                                            <p:cond delay="1312"/>
                                          </p:stCondLst>
                                        </p:cTn>
                                        <p:tgtEl>
                                          <p:spTgt spid="2">
                                            <p:txEl>
                                              <p:pRg st="0" end="0"/>
                                            </p:txEl>
                                          </p:spTgt>
                                        </p:tgtEl>
                                      </p:cBhvr>
                                      <p:to x="100000" y="80000"/>
                                    </p:animScale>
                                    <p:animScale>
                                      <p:cBhvr>
                                        <p:cTn id="16" dur="166" decel="50000">
                                          <p:stCondLst>
                                            <p:cond delay="1338"/>
                                          </p:stCondLst>
                                        </p:cTn>
                                        <p:tgtEl>
                                          <p:spTgt spid="2">
                                            <p:txEl>
                                              <p:pRg st="0" end="0"/>
                                            </p:txEl>
                                          </p:spTgt>
                                        </p:tgtEl>
                                      </p:cBhvr>
                                      <p:to x="100000" y="100000"/>
                                    </p:animScale>
                                    <p:animScale>
                                      <p:cBhvr>
                                        <p:cTn id="17" dur="26">
                                          <p:stCondLst>
                                            <p:cond delay="1642"/>
                                          </p:stCondLst>
                                        </p:cTn>
                                        <p:tgtEl>
                                          <p:spTgt spid="2">
                                            <p:txEl>
                                              <p:pRg st="0" end="0"/>
                                            </p:txEl>
                                          </p:spTgt>
                                        </p:tgtEl>
                                      </p:cBhvr>
                                      <p:to x="100000" y="90000"/>
                                    </p:animScale>
                                    <p:animScale>
                                      <p:cBhvr>
                                        <p:cTn id="18" dur="166" decel="50000">
                                          <p:stCondLst>
                                            <p:cond delay="1668"/>
                                          </p:stCondLst>
                                        </p:cTn>
                                        <p:tgtEl>
                                          <p:spTgt spid="2">
                                            <p:txEl>
                                              <p:pRg st="0" end="0"/>
                                            </p:txEl>
                                          </p:spTgt>
                                        </p:tgtEl>
                                      </p:cBhvr>
                                      <p:to x="100000" y="100000"/>
                                    </p:animScale>
                                    <p:animScale>
                                      <p:cBhvr>
                                        <p:cTn id="19" dur="26">
                                          <p:stCondLst>
                                            <p:cond delay="1808"/>
                                          </p:stCondLst>
                                        </p:cTn>
                                        <p:tgtEl>
                                          <p:spTgt spid="2">
                                            <p:txEl>
                                              <p:pRg st="0" end="0"/>
                                            </p:txEl>
                                          </p:spTgt>
                                        </p:tgtEl>
                                      </p:cBhvr>
                                      <p:to x="100000" y="95000"/>
                                    </p:animScale>
                                    <p:animScale>
                                      <p:cBhvr>
                                        <p:cTn id="20" dur="166" decel="50000">
                                          <p:stCondLst>
                                            <p:cond delay="1834"/>
                                          </p:stCondLst>
                                        </p:cTn>
                                        <p:tgtEl>
                                          <p:spTgt spid="2">
                                            <p:txEl>
                                              <p:pRg st="0" end="0"/>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ChangeArrowheads="1"/>
          </p:cNvSpPr>
          <p:nvPr/>
        </p:nvSpPr>
        <p:spPr bwMode="auto">
          <a:xfrm>
            <a:off x="0" y="357172"/>
            <a:ext cx="9144000" cy="3801041"/>
          </a:xfrm>
          <a:prstGeom prst="rect">
            <a:avLst/>
          </a:prstGeom>
          <a:solidFill>
            <a:srgbClr val="F8F9FA"/>
          </a:solidFill>
          <a:ln w="9525">
            <a:noFill/>
            <a:miter lim="800000"/>
            <a:headEnd/>
            <a:tailEnd/>
          </a:ln>
          <a:effectLst/>
        </p:spPr>
        <p:txBody>
          <a:bodyPr vert="horz" wrap="square" lIns="91440" tIns="45720" rIns="91440" bIns="0"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buFontTx/>
              <a:buNone/>
              <a:tabLst>
                <a:tab pos="581025" algn="l"/>
                <a:tab pos="1163638" algn="l"/>
                <a:tab pos="1744663" algn="l"/>
                <a:tab pos="2327275" algn="l"/>
                <a:tab pos="2908300" algn="l"/>
                <a:tab pos="3489325" algn="l"/>
                <a:tab pos="4071938" algn="l"/>
                <a:tab pos="4652963" algn="l"/>
                <a:tab pos="5235575" algn="l"/>
                <a:tab pos="5816600" algn="l"/>
                <a:tab pos="6397625" algn="l"/>
                <a:tab pos="6980238" algn="l"/>
                <a:tab pos="7561263" algn="l"/>
                <a:tab pos="8143875" algn="l"/>
                <a:tab pos="8724900" algn="l"/>
                <a:tab pos="9305925" algn="l"/>
              </a:tabLst>
            </a:pPr>
            <a:r>
              <a:rPr kumimoji="0" lang="en-US" sz="1600" b="1"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Genus </a:t>
            </a:r>
            <a:r>
              <a:rPr kumimoji="0" lang="en-US" sz="1600" b="1" i="1"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Sarcocystis sp.</a:t>
            </a:r>
            <a:r>
              <a:rPr kumimoji="0" lang="en-US" sz="800" b="0" i="0" u="none" strike="noStrike" cap="none" normalizeH="0" baseline="0" dirty="0" smtClean="0">
                <a:ln>
                  <a:noFill/>
                </a:ln>
                <a:solidFill>
                  <a:srgbClr val="FF0000"/>
                </a:solidFill>
                <a:effectLst/>
                <a:latin typeface="Arial" pitchFamily="34" charset="0"/>
                <a:cs typeface="Arial" pitchFamily="34" charset="0"/>
              </a:rPr>
              <a:t> </a:t>
            </a:r>
          </a:p>
          <a:p>
            <a:pPr marL="0" marR="0" lvl="0" indent="0" algn="l" defTabSz="914400" rtl="1" eaLnBrk="1" fontAlgn="base" latinLnBrk="0" hangingPunct="1">
              <a:lnSpc>
                <a:spcPct val="100000"/>
              </a:lnSpc>
              <a:spcBef>
                <a:spcPct val="0"/>
              </a:spcBef>
              <a:spcAft>
                <a:spcPct val="0"/>
              </a:spcAft>
              <a:buClrTx/>
              <a:buSzTx/>
              <a:buFontTx/>
              <a:buNone/>
              <a:tabLst>
                <a:tab pos="581025" algn="l"/>
                <a:tab pos="1163638" algn="l"/>
                <a:tab pos="1744663" algn="l"/>
                <a:tab pos="2327275" algn="l"/>
                <a:tab pos="2908300" algn="l"/>
                <a:tab pos="3489325" algn="l"/>
                <a:tab pos="4071938" algn="l"/>
                <a:tab pos="4652963" algn="l"/>
                <a:tab pos="5235575" algn="l"/>
                <a:tab pos="5816600" algn="l"/>
                <a:tab pos="6397625" algn="l"/>
                <a:tab pos="6980238" algn="l"/>
                <a:tab pos="7561263" algn="l"/>
                <a:tab pos="8143875" algn="l"/>
                <a:tab pos="8724900" algn="l"/>
                <a:tab pos="9305925" algn="l"/>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581025" algn="l"/>
                <a:tab pos="1163638" algn="l"/>
                <a:tab pos="1744663" algn="l"/>
                <a:tab pos="2327275" algn="l"/>
                <a:tab pos="2908300" algn="l"/>
                <a:tab pos="3489325" algn="l"/>
                <a:tab pos="4071938" algn="l"/>
                <a:tab pos="4652963" algn="l"/>
                <a:tab pos="5235575" algn="l"/>
                <a:tab pos="5816600" algn="l"/>
                <a:tab pos="6397625" algn="l"/>
                <a:tab pos="6980238" algn="l"/>
                <a:tab pos="7561263" algn="l"/>
                <a:tab pos="8143875" algn="l"/>
                <a:tab pos="8724900" algn="l"/>
                <a:tab pos="9305925" algn="l"/>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Phylum: Apicomplexa</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Class: Sporozoea</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Subclass: Coccidia</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Order: </a:t>
            </a:r>
            <a:r>
              <a:rPr kumimoji="0" lang="en-US" sz="1400" b="0" i="0" u="none" strike="noStrike" cap="none" normalizeH="0" baseline="0" dirty="0" err="1" smtClean="0">
                <a:ln>
                  <a:noFill/>
                </a:ln>
                <a:solidFill>
                  <a:srgbClr val="000000"/>
                </a:solidFill>
                <a:effectLst/>
                <a:latin typeface="Times New Roman" pitchFamily="18" charset="0"/>
                <a:cs typeface="Times New Roman" pitchFamily="18" charset="0"/>
              </a:rPr>
              <a:t>Eucoccidiida</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Suborder: Eimerina</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Family: </a:t>
            </a:r>
            <a:r>
              <a:rPr kumimoji="0" lang="en-US" sz="1400" b="0" i="0" u="none" strike="noStrike" cap="none" normalizeH="0" baseline="0" dirty="0" err="1" smtClean="0">
                <a:ln>
                  <a:noFill/>
                </a:ln>
                <a:solidFill>
                  <a:srgbClr val="000000"/>
                </a:solidFill>
                <a:effectLst/>
                <a:latin typeface="Times New Roman" pitchFamily="18" charset="0"/>
                <a:cs typeface="Times New Roman" pitchFamily="18" charset="0"/>
              </a:rPr>
              <a:t>Sarcocystidae</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Genus: </a:t>
            </a:r>
            <a:r>
              <a:rPr kumimoji="0" lang="en-US" sz="1400" b="0" i="1" u="none" strike="noStrike" cap="none" normalizeH="0" baseline="0" dirty="0" smtClean="0">
                <a:ln>
                  <a:noFill/>
                </a:ln>
                <a:solidFill>
                  <a:srgbClr val="000000"/>
                </a:solidFill>
                <a:effectLst/>
                <a:latin typeface="Times New Roman" pitchFamily="18" charset="0"/>
                <a:cs typeface="Times New Roman" pitchFamily="18" charset="0"/>
              </a:rPr>
              <a:t>Sarcocystis</a:t>
            </a:r>
            <a:endParaRPr kumimoji="0" lang="en-US" sz="14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                     Species : </a:t>
            </a:r>
            <a:r>
              <a:rPr kumimoji="0" lang="en-US" sz="1400" b="0" i="1"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Sarcocystis</a:t>
            </a:r>
            <a:r>
              <a:rPr kumimoji="0" lang="en-US" sz="14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 </a:t>
            </a:r>
            <a:r>
              <a:rPr kumimoji="0" lang="en-US" sz="1400" b="0" i="1"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sui</a:t>
            </a:r>
            <a:r>
              <a:rPr kumimoji="0" lang="en-US" sz="1400" b="1" i="1" u="none" strike="noStrike" cap="none" normalizeH="0" baseline="0" dirty="0" smtClean="0">
                <a:ln>
                  <a:noFill/>
                </a:ln>
                <a:solidFill>
                  <a:srgbClr val="222222"/>
                </a:solidFill>
                <a:effectLst/>
                <a:latin typeface="Arial" pitchFamily="34" charset="0"/>
                <a:ea typeface="Times New Roman" pitchFamily="18" charset="0"/>
                <a:cs typeface="Arial" pitchFamily="34" charset="0"/>
              </a:rPr>
              <a:t>, </a:t>
            </a:r>
            <a:r>
              <a:rPr kumimoji="0" lang="en-US" sz="1600" b="0" i="1"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hominis</a:t>
            </a:r>
            <a:r>
              <a:rPr kumimoji="0" lang="en-US" sz="1400" b="1" i="1" u="none" strike="noStrike" cap="none" normalizeH="0" baseline="0" dirty="0" smtClean="0">
                <a:ln>
                  <a:noFill/>
                </a:ln>
                <a:solidFill>
                  <a:srgbClr val="222222"/>
                </a:solidFill>
                <a:effectLst/>
                <a:latin typeface="Arial" pitchFamily="34" charset="0"/>
                <a:ea typeface="Times New Roman" pitchFamily="18" charset="0"/>
                <a:cs typeface="Arial" pitchFamily="34" charset="0"/>
              </a:rPr>
              <a:t>, </a:t>
            </a:r>
            <a:r>
              <a:rPr kumimoji="0" lang="en-US" sz="1600" b="0" i="1"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suihominis</a:t>
            </a:r>
          </a:p>
          <a:p>
            <a:pPr marL="0" marR="0" lvl="0" indent="0" algn="l" defTabSz="914400" rtl="0" eaLnBrk="0" fontAlgn="base" latinLnBrk="0" hangingPunct="0">
              <a:lnSpc>
                <a:spcPct val="100000"/>
              </a:lnSpc>
              <a:spcBef>
                <a:spcPct val="0"/>
              </a:spcBef>
              <a:spcAft>
                <a:spcPct val="0"/>
              </a:spcAft>
              <a:buClrTx/>
              <a:buSzTx/>
              <a:buFontTx/>
              <a:buNone/>
              <a:tabLst/>
            </a:pPr>
            <a:endParaRPr lang="en-US" sz="1600" i="1" dirty="0" smtClean="0">
              <a:solidFill>
                <a:srgbClr val="000000"/>
              </a:solidFill>
              <a:latin typeface="Times New Roman" pitchFamily="18" charset="0"/>
              <a:cs typeface="Times New Roman" pitchFamily="18" charset="0"/>
            </a:endParaRPr>
          </a:p>
          <a:p>
            <a:pPr lvl="0" algn="l" rtl="0" eaLnBrk="0" fontAlgn="base" hangingPunct="0">
              <a:spcBef>
                <a:spcPct val="0"/>
              </a:spcBef>
              <a:spcAft>
                <a:spcPct val="0"/>
              </a:spcAft>
            </a:pPr>
            <a:r>
              <a:rPr lang="en-US" sz="1600" b="1" dirty="0" smtClean="0">
                <a:solidFill>
                  <a:srgbClr val="FF0000"/>
                </a:solidFill>
                <a:latin typeface="Times New Roman" pitchFamily="18" charset="0"/>
                <a:cs typeface="Times New Roman" pitchFamily="18" charset="0"/>
              </a:rPr>
              <a:t>Host range: </a:t>
            </a:r>
            <a:r>
              <a:rPr lang="en-US" sz="1600" dirty="0" smtClean="0">
                <a:latin typeface="Times New Roman" pitchFamily="18" charset="0"/>
                <a:cs typeface="Times New Roman" pitchFamily="18" charset="0"/>
              </a:rPr>
              <a:t>Parasites of this genus occur in carnivores (definitive hosts) and herbivores (intermediate hosts). Members of this genus are generally nonpathogenic in the definitive host, but highly pathogenic to the intermediate host. Species in this genus infect reptiles, birds and mammals.</a:t>
            </a:r>
            <a:r>
              <a:rPr kumimoji="0" lang="en-US" sz="1600" b="0" i="0" u="none" strike="noStrike" cap="none" normalizeH="0" baseline="0" dirty="0" smtClean="0">
                <a:ln>
                  <a:noFill/>
                </a:ln>
                <a:solidFill>
                  <a:schemeClr val="tx1"/>
                </a:solidFill>
                <a:effectLst/>
                <a:latin typeface="Times New Roman" pitchFamily="18" charset="0"/>
                <a:cs typeface="Times New Roman" pitchFamily="18" charset="0"/>
              </a:rPr>
              <a:t> </a:t>
            </a:r>
          </a:p>
          <a:p>
            <a:pPr lvl="0" algn="l" rtl="0" eaLnBrk="0" fontAlgn="base" hangingPunct="0">
              <a:spcBef>
                <a:spcPct val="0"/>
              </a:spcBef>
              <a:spcAft>
                <a:spcPct val="0"/>
              </a:spcAft>
            </a:pPr>
            <a:endParaRPr lang="en-US" sz="1600" dirty="0" smtClean="0">
              <a:latin typeface="Times New Roman" pitchFamily="18" charset="0"/>
              <a:cs typeface="Times New Roman" pitchFamily="18" charset="0"/>
            </a:endParaRPr>
          </a:p>
          <a:p>
            <a:pPr lvl="0" algn="l" rtl="0" eaLnBrk="0" fontAlgn="base" hangingPunct="0">
              <a:spcBef>
                <a:spcPct val="0"/>
              </a:spcBef>
              <a:spcAft>
                <a:spcPct val="0"/>
              </a:spcAft>
            </a:pPr>
            <a:r>
              <a:rPr lang="en-US" sz="1600" b="1" dirty="0" smtClean="0">
                <a:solidFill>
                  <a:srgbClr val="FF0000"/>
                </a:solidFill>
                <a:latin typeface="Times New Roman" pitchFamily="18" charset="0"/>
                <a:cs typeface="Times New Roman" pitchFamily="18" charset="0"/>
              </a:rPr>
              <a:t>Site of infection</a:t>
            </a:r>
            <a:r>
              <a:rPr lang="en-US" sz="1600" dirty="0" smtClean="0">
                <a:solidFill>
                  <a:srgbClr val="FF0000"/>
                </a:solidFill>
                <a:latin typeface="Times New Roman" pitchFamily="18" charset="0"/>
                <a:cs typeface="Times New Roman" pitchFamily="18" charset="0"/>
              </a:rPr>
              <a:t>: </a:t>
            </a:r>
            <a:r>
              <a:rPr lang="en-US" sz="1600" dirty="0" err="1" smtClean="0">
                <a:latin typeface="Times New Roman" pitchFamily="18" charset="0"/>
                <a:cs typeface="Times New Roman" pitchFamily="18" charset="0"/>
              </a:rPr>
              <a:t>Sarcocystes</a:t>
            </a:r>
            <a:r>
              <a:rPr lang="en-US" sz="1600" dirty="0" smtClean="0">
                <a:latin typeface="Times New Roman" pitchFamily="18" charset="0"/>
                <a:cs typeface="Times New Roman" pitchFamily="18" charset="0"/>
              </a:rPr>
              <a:t> are nearly always in skeletal muscle or esophageal muscle.</a:t>
            </a:r>
            <a:endParaRPr kumimoji="0" lang="en-US" sz="1600" b="0" i="0" u="none" strike="noStrike" cap="none" normalizeH="0" baseline="0" dirty="0" smtClean="0">
              <a:ln>
                <a:noFill/>
              </a:ln>
              <a:solidFill>
                <a:schemeClr val="tx1"/>
              </a:solidFill>
              <a:effectLst/>
              <a:latin typeface="Times New Roman" pitchFamily="18" charset="0"/>
              <a:cs typeface="Times New Roman" pitchFamily="18" charset="0"/>
            </a:endParaRPr>
          </a:p>
        </p:txBody>
      </p:sp>
      <p:pic>
        <p:nvPicPr>
          <p:cNvPr id="6" name="Picture 5" descr="cartoon_doctor_001">
            <a:hlinkClick r:id="rId2"/>
          </p:cNvPr>
          <p:cNvPicPr>
            <a:picLocks noChangeAspect="1" noChangeArrowheads="1"/>
          </p:cNvPicPr>
          <p:nvPr/>
        </p:nvPicPr>
        <p:blipFill>
          <a:blip r:embed="rId3"/>
          <a:srcRect/>
          <a:stretch>
            <a:fillRect/>
          </a:stretch>
        </p:blipFill>
        <p:spPr bwMode="auto">
          <a:xfrm>
            <a:off x="7543800" y="0"/>
            <a:ext cx="1600200" cy="1706548"/>
          </a:xfrm>
          <a:prstGeom prst="rect">
            <a:avLst/>
          </a:prstGeom>
          <a:noFill/>
          <a:ln w="9525">
            <a:noFill/>
            <a:miter lim="800000"/>
            <a:headEnd/>
            <a:tailEnd/>
          </a:ln>
        </p:spPr>
      </p:pic>
    </p:spTree>
    <p:extLst>
      <p:ext uri="{BB962C8B-B14F-4D97-AF65-F5344CB8AC3E}">
        <p14:creationId xmlns="" xmlns:p14="http://schemas.microsoft.com/office/powerpoint/2010/main" val="2996621159"/>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with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ppt_w</p:attrName>
                                        </p:attrNameLst>
                                      </p:cBhvr>
                                      <p:tavLst>
                                        <p:tav tm="0">
                                          <p:val>
                                            <p:fltVal val="0"/>
                                          </p:val>
                                        </p:tav>
                                        <p:tav tm="100000">
                                          <p:val>
                                            <p:strVal val="#ppt_w"/>
                                          </p:val>
                                        </p:tav>
                                      </p:tavLst>
                                    </p:anim>
                                    <p:anim calcmode="lin" valueType="num">
                                      <p:cBhvr>
                                        <p:cTn id="8" dur="500" fill="hold"/>
                                        <p:tgtEl>
                                          <p:spTgt spid="6"/>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42844" y="214296"/>
            <a:ext cx="8715436" cy="4616648"/>
          </a:xfrm>
          <a:prstGeom prst="rect">
            <a:avLst/>
          </a:prstGeom>
        </p:spPr>
        <p:txBody>
          <a:bodyPr wrap="square">
            <a:spAutoFit/>
          </a:bodyPr>
          <a:lstStyle/>
          <a:p>
            <a:pPr algn="l"/>
            <a:r>
              <a:rPr lang="en-US" sz="1600" b="1" dirty="0" smtClean="0">
                <a:solidFill>
                  <a:srgbClr val="FF0000"/>
                </a:solidFill>
              </a:rPr>
              <a:t>Morphology</a:t>
            </a:r>
            <a:r>
              <a:rPr lang="en-US" sz="1600" b="1" dirty="0" smtClean="0"/>
              <a:t/>
            </a:r>
            <a:br>
              <a:rPr lang="en-US" sz="1600" b="1" dirty="0" smtClean="0"/>
            </a:br>
            <a:r>
              <a:rPr lang="en-US" sz="1600" b="1" dirty="0" smtClean="0">
                <a:solidFill>
                  <a:srgbClr val="FF0000"/>
                </a:solidFill>
              </a:rPr>
              <a:t>Oocyst</a:t>
            </a:r>
            <a:r>
              <a:rPr lang="en-US" sz="1600" dirty="0" smtClean="0">
                <a:solidFill>
                  <a:srgbClr val="FF0000"/>
                </a:solidFill>
              </a:rPr>
              <a:t>: </a:t>
            </a:r>
            <a:r>
              <a:rPr lang="en-US" sz="1600" dirty="0" smtClean="0"/>
              <a:t>containing two sporocysts each one contain 4 sporozoites. The oocysts produced in the intestine of the carnivore definitive host will sporulated immediately (in the host’s intestine) and the fragile oocyst wall will usually rupture</a:t>
            </a:r>
            <a:br>
              <a:rPr lang="en-US" sz="1600" dirty="0" smtClean="0"/>
            </a:br>
            <a:r>
              <a:rPr lang="en-US" sz="1600" dirty="0" smtClean="0"/>
              <a:t>(again while still in the host), thus the diagnostic stage is the </a:t>
            </a:r>
            <a:r>
              <a:rPr lang="en-US" sz="1600" b="1" dirty="0" smtClean="0"/>
              <a:t>sporocysts</a:t>
            </a:r>
            <a:r>
              <a:rPr lang="en-US" sz="1600" dirty="0" smtClean="0"/>
              <a:t>(containing 4 </a:t>
            </a:r>
            <a:endParaRPr lang="en-US" sz="1600" dirty="0" smtClean="0"/>
          </a:p>
          <a:p>
            <a:pPr algn="l"/>
            <a:r>
              <a:rPr lang="en-US" sz="1600" dirty="0" smtClean="0"/>
              <a:t>sporozoites).</a:t>
            </a:r>
          </a:p>
          <a:p>
            <a:pPr algn="l"/>
            <a:r>
              <a:rPr lang="en-US" sz="1600" b="1" dirty="0" smtClean="0">
                <a:solidFill>
                  <a:srgbClr val="FF0000"/>
                </a:solidFill>
              </a:rPr>
              <a:t>Sporocysts</a:t>
            </a:r>
            <a:r>
              <a:rPr lang="en-US" sz="1600" dirty="0" smtClean="0">
                <a:solidFill>
                  <a:srgbClr val="FF0000"/>
                </a:solidFill>
              </a:rPr>
              <a:t>:</a:t>
            </a:r>
            <a:r>
              <a:rPr lang="en-US" sz="1600" dirty="0" smtClean="0"/>
              <a:t> It is oval shaped; each sporocyst contains four banana-shaped sporozoites. Mature sporocysts are infective stage to other susceptible hosts.</a:t>
            </a:r>
            <a:br>
              <a:rPr lang="en-US" sz="1600" dirty="0" smtClean="0"/>
            </a:br>
            <a:r>
              <a:rPr lang="en-US" sz="1600" b="1" dirty="0" smtClean="0">
                <a:solidFill>
                  <a:srgbClr val="FF0000"/>
                </a:solidFill>
              </a:rPr>
              <a:t>Sporozoites:</a:t>
            </a:r>
            <a:r>
              <a:rPr lang="en-US" sz="1600" b="1" dirty="0" smtClean="0"/>
              <a:t> </a:t>
            </a:r>
            <a:r>
              <a:rPr lang="en-US" sz="1600" dirty="0" smtClean="0"/>
              <a:t>morphology is very similar to that for </a:t>
            </a:r>
            <a:r>
              <a:rPr lang="en-US" sz="1600" dirty="0" err="1" smtClean="0"/>
              <a:t>bradyzoites</a:t>
            </a:r>
            <a:r>
              <a:rPr lang="en-US" sz="1600" dirty="0" smtClean="0"/>
              <a:t>.</a:t>
            </a:r>
            <a:br>
              <a:rPr lang="en-US" sz="1600" dirty="0" smtClean="0"/>
            </a:br>
            <a:r>
              <a:rPr lang="en-US" sz="1600" b="1" dirty="0" err="1" smtClean="0">
                <a:solidFill>
                  <a:srgbClr val="FF0000"/>
                </a:solidFill>
              </a:rPr>
              <a:t>Sarcocystes</a:t>
            </a:r>
            <a:r>
              <a:rPr lang="en-US" sz="1600" b="1" dirty="0" smtClean="0">
                <a:solidFill>
                  <a:srgbClr val="FF0000"/>
                </a:solidFill>
              </a:rPr>
              <a:t> or </a:t>
            </a:r>
            <a:r>
              <a:rPr lang="en-US" sz="1600" b="1" dirty="0" err="1" smtClean="0">
                <a:solidFill>
                  <a:srgbClr val="FF0000"/>
                </a:solidFill>
              </a:rPr>
              <a:t>Miescher's</a:t>
            </a:r>
            <a:r>
              <a:rPr lang="en-US" sz="1600" b="1" dirty="0" smtClean="0">
                <a:solidFill>
                  <a:srgbClr val="FF0000"/>
                </a:solidFill>
              </a:rPr>
              <a:t> tube: </a:t>
            </a:r>
            <a:r>
              <a:rPr lang="en-US" sz="1600" dirty="0" smtClean="0"/>
              <a:t>This is spindle shaped structure with thick striated wall ( are present in the bovine skeletal muscles), In the middle of the </a:t>
            </a:r>
            <a:r>
              <a:rPr lang="en-US" sz="1600" dirty="0" err="1" smtClean="0"/>
              <a:t>Miescher's</a:t>
            </a:r>
            <a:r>
              <a:rPr lang="en-US" sz="1600" dirty="0" smtClean="0"/>
              <a:t> tube there are large numbers of merozoites called </a:t>
            </a:r>
            <a:r>
              <a:rPr lang="en-US" sz="1600" dirty="0" err="1" smtClean="0"/>
              <a:t>bradyzoites</a:t>
            </a:r>
            <a:r>
              <a:rPr lang="en-US" sz="1600" dirty="0" smtClean="0"/>
              <a:t>, which</a:t>
            </a:r>
            <a:br>
              <a:rPr lang="en-US" sz="1600" dirty="0" smtClean="0"/>
            </a:br>
            <a:r>
              <a:rPr lang="en-US" sz="1600" dirty="0" smtClean="0"/>
              <a:t>are </a:t>
            </a:r>
            <a:r>
              <a:rPr lang="en-US" sz="1600" dirty="0" err="1" smtClean="0"/>
              <a:t>fusiform</a:t>
            </a:r>
            <a:r>
              <a:rPr lang="en-US" sz="1600" dirty="0" smtClean="0"/>
              <a:t>, elongated &amp;cylindrical .The tube is divided into many compartment by septa. While in the periphery ,there is usually a rounded fully developed cells called </a:t>
            </a:r>
            <a:r>
              <a:rPr lang="en-US" sz="1600" dirty="0" err="1" smtClean="0"/>
              <a:t>metrocystes</a:t>
            </a:r>
            <a:r>
              <a:rPr lang="en-US" sz="1600" dirty="0" smtClean="0"/>
              <a:t>.</a:t>
            </a:r>
            <a:br>
              <a:rPr lang="en-US" sz="1600" dirty="0" smtClean="0"/>
            </a:br>
            <a:r>
              <a:rPr lang="en-US" sz="1600" b="1" dirty="0" err="1" smtClean="0">
                <a:solidFill>
                  <a:srgbClr val="FF0000"/>
                </a:solidFill>
              </a:rPr>
              <a:t>Bradyzoites</a:t>
            </a:r>
            <a:r>
              <a:rPr lang="en-US" sz="1600" b="1" dirty="0" smtClean="0">
                <a:solidFill>
                  <a:srgbClr val="FF0000"/>
                </a:solidFill>
              </a:rPr>
              <a:t>:</a:t>
            </a:r>
            <a:r>
              <a:rPr lang="en-US" sz="1600" b="1" dirty="0" smtClean="0"/>
              <a:t> </a:t>
            </a:r>
            <a:r>
              <a:rPr lang="en-US" sz="1600" dirty="0" smtClean="0"/>
              <a:t>have distinct anterior and posterior ends.</a:t>
            </a:r>
            <a:br>
              <a:rPr lang="en-US" sz="1600" dirty="0" smtClean="0"/>
            </a:br>
            <a:r>
              <a:rPr lang="en-US" sz="1600" b="1" dirty="0" err="1" smtClean="0">
                <a:solidFill>
                  <a:srgbClr val="FF0000"/>
                </a:solidFill>
              </a:rPr>
              <a:t>Gamonts</a:t>
            </a:r>
            <a:r>
              <a:rPr lang="en-US" sz="1600" b="1" dirty="0" smtClean="0">
                <a:solidFill>
                  <a:srgbClr val="FF0000"/>
                </a:solidFill>
              </a:rPr>
              <a:t>: </a:t>
            </a:r>
            <a:r>
              <a:rPr lang="en-US" sz="1600" dirty="0" err="1" smtClean="0"/>
              <a:t>macrogamonts</a:t>
            </a:r>
            <a:r>
              <a:rPr lang="en-US" sz="1600" dirty="0" smtClean="0"/>
              <a:t> are rounded and </a:t>
            </a:r>
            <a:r>
              <a:rPr lang="en-US" sz="1600" dirty="0" err="1" smtClean="0"/>
              <a:t>microgamonts</a:t>
            </a:r>
            <a:r>
              <a:rPr lang="en-US" sz="1600" dirty="0" smtClean="0"/>
              <a:t> are elongated or slender with bi-flagellated.</a:t>
            </a:r>
            <a:br>
              <a:rPr lang="en-US" sz="1600" dirty="0" smtClean="0"/>
            </a:br>
            <a:endParaRPr lang="ar-IQ" sz="16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ChangeArrowheads="1"/>
          </p:cNvSpPr>
          <p:nvPr/>
        </p:nvSpPr>
        <p:spPr bwMode="auto">
          <a:xfrm>
            <a:off x="0" y="0"/>
            <a:ext cx="9144000" cy="3093154"/>
          </a:xfrm>
          <a:prstGeom prst="rect">
            <a:avLst/>
          </a:prstGeom>
          <a:solidFill>
            <a:srgbClr val="F8F9FA"/>
          </a:solidFill>
          <a:ln w="9525">
            <a:noFill/>
            <a:miter lim="800000"/>
            <a:headEnd/>
            <a:tailEnd/>
          </a:ln>
          <a:effectLst/>
        </p:spPr>
        <p:txBody>
          <a:bodyPr vert="horz" wrap="square" lIns="91440" tIns="45720" rIns="91440" bIns="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581025" algn="l"/>
                <a:tab pos="1163638" algn="l"/>
                <a:tab pos="1744663" algn="l"/>
                <a:tab pos="2327275" algn="l"/>
                <a:tab pos="2908300" algn="l"/>
                <a:tab pos="3489325" algn="l"/>
                <a:tab pos="4071938" algn="l"/>
                <a:tab pos="4652963" algn="l"/>
                <a:tab pos="5235575" algn="l"/>
                <a:tab pos="5816600" algn="l"/>
                <a:tab pos="6397625" algn="l"/>
                <a:tab pos="6980238" algn="l"/>
                <a:tab pos="7561263" algn="l"/>
                <a:tab pos="8143875" algn="l"/>
                <a:tab pos="8724900" algn="l"/>
                <a:tab pos="9305925" algn="l"/>
              </a:tabLst>
            </a:pPr>
            <a:r>
              <a:rPr kumimoji="0" lang="en-US" b="1" i="0" u="none" strike="noStrike" cap="none" normalizeH="0" baseline="0" dirty="0" err="1" smtClean="0">
                <a:ln>
                  <a:noFill/>
                </a:ln>
                <a:solidFill>
                  <a:srgbClr val="FF0000"/>
                </a:solidFill>
                <a:effectLst/>
                <a:latin typeface="Times New Roman" pitchFamily="18" charset="0"/>
                <a:ea typeface="Times New Roman" pitchFamily="18" charset="0"/>
                <a:cs typeface="Times New Roman" pitchFamily="18" charset="0"/>
              </a:rPr>
              <a:t>Sarcocyctidae</a:t>
            </a:r>
            <a:r>
              <a:rPr kumimoji="0" lang="en-US" b="1"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 Family</a:t>
            </a:r>
            <a:endParaRPr kumimoji="0" lang="en-US" b="0" i="0" u="none" strike="noStrike" cap="none" normalizeH="0" baseline="0" dirty="0" smtClean="0">
              <a:ln>
                <a:noFill/>
              </a:ln>
              <a:solidFill>
                <a:srgbClr val="FF0000"/>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581025" algn="l"/>
                <a:tab pos="1163638" algn="l"/>
                <a:tab pos="1744663" algn="l"/>
                <a:tab pos="2327275" algn="l"/>
                <a:tab pos="2908300" algn="l"/>
                <a:tab pos="3489325" algn="l"/>
                <a:tab pos="4071938" algn="l"/>
                <a:tab pos="4652963" algn="l"/>
                <a:tab pos="5235575" algn="l"/>
                <a:tab pos="5816600" algn="l"/>
                <a:tab pos="6397625" algn="l"/>
                <a:tab pos="6980238" algn="l"/>
                <a:tab pos="7561263" algn="l"/>
                <a:tab pos="8143875" algn="l"/>
                <a:tab pos="8724900" algn="l"/>
                <a:tab pos="9305925" algn="l"/>
              </a:tabLst>
            </a:pPr>
            <a:r>
              <a:rPr kumimoji="0" lang="en-US" b="0" i="0" u="none" strike="noStrike" cap="none" normalizeH="0" baseline="0" dirty="0" smtClean="0">
                <a:ln>
                  <a:noFill/>
                </a:ln>
                <a:solidFill>
                  <a:srgbClr val="222222"/>
                </a:solidFill>
                <a:effectLst/>
                <a:latin typeface="Times New Roman" pitchFamily="18" charset="0"/>
                <a:ea typeface="Times New Roman" pitchFamily="18" charset="0"/>
                <a:cs typeface="Times New Roman" pitchFamily="18" charset="0"/>
              </a:rPr>
              <a:t>Many types are described within this family and most of them are found in the muscles of herbivores, birds and humans.</a:t>
            </a:r>
            <a:endParaRPr kumimoji="0" lang="en-US" b="0" i="1"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581025" algn="l"/>
                <a:tab pos="1163638" algn="l"/>
                <a:tab pos="1744663" algn="l"/>
                <a:tab pos="2327275" algn="l"/>
                <a:tab pos="2908300" algn="l"/>
                <a:tab pos="3489325" algn="l"/>
                <a:tab pos="4071938" algn="l"/>
                <a:tab pos="4652963" algn="l"/>
                <a:tab pos="5235575" algn="l"/>
                <a:tab pos="5816600" algn="l"/>
                <a:tab pos="6397625" algn="l"/>
                <a:tab pos="6980238" algn="l"/>
                <a:tab pos="7561263" algn="l"/>
                <a:tab pos="8143875" algn="l"/>
                <a:tab pos="8724900" algn="l"/>
                <a:tab pos="9305925" algn="l"/>
              </a:tabLst>
            </a:pPr>
            <a:r>
              <a:rPr kumimoji="0" lang="en-US" b="0" i="1"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Sarcocystis hominis</a:t>
            </a:r>
            <a:r>
              <a:rPr kumimoji="0" lang="en-US"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and </a:t>
            </a:r>
            <a:r>
              <a:rPr kumimoji="0" lang="en-US" b="0" i="1"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S. suihominis</a:t>
            </a:r>
            <a:r>
              <a:rPr kumimoji="0" lang="en-US"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use humans as definitive hosts and are responsible for intestinal Sarcocystosis in the human host. Humans may also become dead-end hosts for non-human </a:t>
            </a:r>
            <a:r>
              <a:rPr kumimoji="0" lang="en-US" b="0" i="1"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Sarcocystis</a:t>
            </a:r>
            <a:r>
              <a:rPr kumimoji="0" lang="en-US"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spp. after the accidental ingestion of oocysts.</a:t>
            </a:r>
            <a:r>
              <a:rPr kumimoji="0" lang="en-US" b="0" i="0" u="none" strike="noStrike" cap="none" normalizeH="0" baseline="0" dirty="0" smtClean="0">
                <a:ln>
                  <a:noFill/>
                </a:ln>
                <a:solidFill>
                  <a:schemeClr val="tx1"/>
                </a:solidFill>
                <a:effectLst/>
                <a:latin typeface="Times New Roman" pitchFamily="18" charset="0"/>
                <a:cs typeface="Times New Roman" pitchFamily="18" charset="0"/>
              </a:rPr>
              <a:t> </a:t>
            </a:r>
          </a:p>
          <a:p>
            <a:pPr marL="0" marR="0" lvl="0" indent="0" algn="l" defTabSz="914400" rtl="0" eaLnBrk="0" fontAlgn="base" latinLnBrk="0" hangingPunct="0">
              <a:lnSpc>
                <a:spcPct val="100000"/>
              </a:lnSpc>
              <a:spcBef>
                <a:spcPct val="0"/>
              </a:spcBef>
              <a:spcAft>
                <a:spcPct val="0"/>
              </a:spcAft>
              <a:buClrTx/>
              <a:buSzTx/>
              <a:buFontTx/>
              <a:buNone/>
              <a:tabLst>
                <a:tab pos="581025" algn="l"/>
                <a:tab pos="1163638" algn="l"/>
                <a:tab pos="1744663" algn="l"/>
                <a:tab pos="2327275" algn="l"/>
                <a:tab pos="2908300" algn="l"/>
                <a:tab pos="3489325" algn="l"/>
                <a:tab pos="4071938" algn="l"/>
                <a:tab pos="4652963" algn="l"/>
                <a:tab pos="5235575" algn="l"/>
                <a:tab pos="5816600" algn="l"/>
                <a:tab pos="6397625" algn="l"/>
                <a:tab pos="6980238" algn="l"/>
                <a:tab pos="7561263" algn="l"/>
                <a:tab pos="8143875" algn="l"/>
                <a:tab pos="8724900" algn="l"/>
                <a:tab pos="9305925" algn="l"/>
              </a:tabLst>
            </a:pPr>
            <a:endParaRPr lang="en-US" dirty="0" smtClean="0">
              <a:latin typeface="Times New Roman" pitchFamily="18" charset="0"/>
              <a:cs typeface="Times New Roman" pitchFamily="18" charset="0"/>
            </a:endParaRPr>
          </a:p>
          <a:p>
            <a:pPr lvl="0" algn="l" rtl="0" eaLnBrk="0" fontAlgn="base" hangingPunct="0">
              <a:spcBef>
                <a:spcPct val="0"/>
              </a:spcBef>
              <a:spcAft>
                <a:spcPct val="0"/>
              </a:spcAft>
              <a:tabLst>
                <a:tab pos="581025" algn="l"/>
                <a:tab pos="1163638" algn="l"/>
                <a:tab pos="1744663" algn="l"/>
                <a:tab pos="2327275" algn="l"/>
                <a:tab pos="2908300" algn="l"/>
                <a:tab pos="3489325" algn="l"/>
                <a:tab pos="4071938" algn="l"/>
                <a:tab pos="4652963" algn="l"/>
                <a:tab pos="5235575" algn="l"/>
                <a:tab pos="5816600" algn="l"/>
                <a:tab pos="6397625" algn="l"/>
                <a:tab pos="6980238" algn="l"/>
                <a:tab pos="7561263" algn="l"/>
                <a:tab pos="8143875" algn="l"/>
                <a:tab pos="8724900" algn="l"/>
                <a:tab pos="9305925" algn="l"/>
              </a:tabLst>
            </a:pPr>
            <a:r>
              <a:rPr lang="en-US" dirty="0" smtClean="0">
                <a:latin typeface="Times New Roman" pitchFamily="18" charset="0"/>
                <a:cs typeface="Times New Roman" pitchFamily="18" charset="0"/>
              </a:rPr>
              <a:t>It is found in the striated muscles of herbivores, birds and humans. It was isolated for the first time from the pig and was believed to be a species of fungi, but it was then found in lamb and geese. This has led to the assumption that it is a genus of fungi, but recent studies have confirmed that it is a subordinate organism with links to </a:t>
            </a:r>
            <a:r>
              <a:rPr lang="en-US" i="1" dirty="0" smtClean="0">
                <a:latin typeface="Times New Roman" pitchFamily="18" charset="0"/>
                <a:cs typeface="Times New Roman" pitchFamily="18" charset="0"/>
              </a:rPr>
              <a:t>Toxoplasma sp.</a:t>
            </a:r>
            <a:endParaRPr kumimoji="0" lang="en-US" b="0" i="0" u="none" strike="noStrike" cap="none" normalizeH="0" baseline="0" dirty="0" smtClean="0">
              <a:ln>
                <a:noFill/>
              </a:ln>
              <a:solidFill>
                <a:schemeClr val="tx1"/>
              </a:solidFill>
              <a:effectLst/>
              <a:latin typeface="Times New Roman" pitchFamily="18" charset="0"/>
              <a:cs typeface="Times New Roman" pitchFamily="18" charset="0"/>
            </a:endParaRPr>
          </a:p>
        </p:txBody>
      </p:sp>
      <p:pic>
        <p:nvPicPr>
          <p:cNvPr id="5" name="Picture 7" descr="confusedman">
            <a:hlinkClick r:id="rId2"/>
          </p:cNvPr>
          <p:cNvPicPr>
            <a:picLocks noChangeAspect="1" noChangeArrowheads="1"/>
          </p:cNvPicPr>
          <p:nvPr/>
        </p:nvPicPr>
        <p:blipFill>
          <a:blip r:embed="rId3"/>
          <a:srcRect/>
          <a:stretch>
            <a:fillRect/>
          </a:stretch>
        </p:blipFill>
        <p:spPr bwMode="auto">
          <a:xfrm>
            <a:off x="6715140" y="3071816"/>
            <a:ext cx="1584327" cy="1905000"/>
          </a:xfrm>
          <a:prstGeom prst="rect">
            <a:avLst/>
          </a:prstGeom>
          <a:noFill/>
          <a:ln w="9525">
            <a:noFill/>
            <a:miter lim="800000"/>
            <a:headEnd/>
            <a:tailEnd/>
          </a:ln>
        </p:spPr>
      </p:pic>
    </p:spTree>
    <p:extLst>
      <p:ext uri="{BB962C8B-B14F-4D97-AF65-F5344CB8AC3E}">
        <p14:creationId xmlns="" xmlns:p14="http://schemas.microsoft.com/office/powerpoint/2010/main" val="2569090078"/>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ChangeArrowheads="1"/>
          </p:cNvSpPr>
          <p:nvPr/>
        </p:nvSpPr>
        <p:spPr bwMode="auto">
          <a:xfrm>
            <a:off x="0" y="365783"/>
            <a:ext cx="9144000" cy="2385268"/>
          </a:xfrm>
          <a:prstGeom prst="rect">
            <a:avLst/>
          </a:prstGeom>
          <a:solidFill>
            <a:srgbClr val="F8F9FA"/>
          </a:solidFill>
          <a:ln w="9525">
            <a:noFill/>
            <a:miter lim="800000"/>
            <a:headEnd/>
            <a:tailEnd/>
          </a:ln>
          <a:effectLst/>
        </p:spPr>
        <p:txBody>
          <a:bodyPr vert="horz" wrap="square" lIns="91440" tIns="45720" rIns="91440" bIns="0"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222222"/>
                </a:solidFill>
                <a:effectLst/>
                <a:latin typeface="Times New Roman" pitchFamily="18" charset="0"/>
                <a:ea typeface="Times New Roman" pitchFamily="18" charset="0"/>
                <a:cs typeface="Times New Roman" pitchFamily="18" charset="0"/>
              </a:rPr>
              <a:t>The organisms called </a:t>
            </a:r>
            <a:r>
              <a:rPr kumimoji="0" lang="en-US" sz="1600" b="0" i="0" u="none" strike="noStrike" cap="none" normalizeH="0" baseline="0" dirty="0" err="1" smtClean="0">
                <a:ln>
                  <a:noFill/>
                </a:ln>
                <a:solidFill>
                  <a:srgbClr val="222222"/>
                </a:solidFill>
                <a:effectLst/>
                <a:latin typeface="Times New Roman" pitchFamily="18" charset="0"/>
                <a:ea typeface="Times New Roman" pitchFamily="18" charset="0"/>
                <a:cs typeface="Times New Roman" pitchFamily="18" charset="0"/>
              </a:rPr>
              <a:t>Miesher's</a:t>
            </a:r>
            <a:r>
              <a:rPr kumimoji="0" lang="en-US" sz="1600" b="0" i="0" u="none" strike="noStrike" cap="none" normalizeH="0" baseline="0" dirty="0" smtClean="0">
                <a:ln>
                  <a:noFill/>
                </a:ln>
                <a:solidFill>
                  <a:srgbClr val="222222"/>
                </a:solidFill>
                <a:effectLst/>
                <a:latin typeface="Times New Roman" pitchFamily="18" charset="0"/>
                <a:ea typeface="Times New Roman" pitchFamily="18" charset="0"/>
                <a:cs typeface="Times New Roman" pitchFamily="18" charset="0"/>
              </a:rPr>
              <a:t> tubes are easily seen as spindle or cylindrical structures located in the muscle bundles and vary greatly in size from a few millimeters to a few centimeters in length. The basis for this parasite to be enveloped in the wall of a sac that creates walls inside it. The parasite is divided into a number of rooms and when it ripens, it is full of types and activists that have the shape of a banana fruit. Provided </a:t>
            </a:r>
            <a:endParaRPr kumimoji="0" lang="ar-IQ" sz="1600" b="0" i="0" u="none" strike="noStrike" cap="none" normalizeH="0" baseline="0" dirty="0" smtClean="0">
              <a:ln>
                <a:noFill/>
              </a:ln>
              <a:solidFill>
                <a:srgbClr val="222222"/>
              </a:solidFill>
              <a:effectLst/>
              <a:latin typeface="Times New Roman" pitchFamily="18" charset="0"/>
              <a:ea typeface="Times New Roman" pitchFamily="18" charset="0"/>
              <a:cs typeface="Times New Roman" pitchFamily="18" charset="0"/>
            </a:endParaRPr>
          </a:p>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222222"/>
                </a:solidFill>
                <a:effectLst/>
                <a:latin typeface="Times New Roman" pitchFamily="18" charset="0"/>
                <a:ea typeface="Times New Roman" pitchFamily="18" charset="0"/>
                <a:cs typeface="Times New Roman" pitchFamily="18" charset="0"/>
              </a:rPr>
              <a:t>with hollow ridges that help the parasite to contact the host's tissues.</a:t>
            </a:r>
          </a:p>
          <a:p>
            <a:pPr marL="0" marR="0" lvl="0" indent="0" algn="l" defTabSz="914400" rtl="1" eaLnBrk="1" fontAlgn="base" latinLnBrk="0" hangingPunct="1">
              <a:lnSpc>
                <a:spcPct val="100000"/>
              </a:lnSpc>
              <a:spcBef>
                <a:spcPct val="0"/>
              </a:spcBef>
              <a:spcAft>
                <a:spcPct val="0"/>
              </a:spcAft>
              <a:buClrTx/>
              <a:buSzTx/>
              <a:buFontTx/>
              <a:buNone/>
              <a:tabLst/>
            </a:pPr>
            <a:endParaRPr lang="en-US" sz="1600" dirty="0" smtClean="0">
              <a:solidFill>
                <a:srgbClr val="222222"/>
              </a:solidFill>
              <a:latin typeface="Times New Roman" pitchFamily="18" charset="0"/>
              <a:cs typeface="Times New Roman" pitchFamily="18" charset="0"/>
            </a:endParaRPr>
          </a:p>
          <a:p>
            <a:pPr marL="0" marR="0" lvl="0" indent="0" algn="l" defTabSz="914400" rtl="1"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dirty="0" smtClean="0">
              <a:ln>
                <a:noFill/>
              </a:ln>
              <a:solidFill>
                <a:srgbClr val="222222"/>
              </a:solidFill>
              <a:effectLst/>
              <a:latin typeface="Times New Roman" pitchFamily="18" charset="0"/>
              <a:cs typeface="Times New Roman" pitchFamily="18" charset="0"/>
            </a:endParaRPr>
          </a:p>
          <a:p>
            <a:pPr marL="0" marR="0" lvl="0" indent="0" algn="l" defTabSz="914400" rtl="1" eaLnBrk="1" fontAlgn="base" latinLnBrk="0" hangingPunct="1">
              <a:lnSpc>
                <a:spcPct val="100000"/>
              </a:lnSpc>
              <a:spcBef>
                <a:spcPct val="0"/>
              </a:spcBef>
              <a:spcAft>
                <a:spcPct val="0"/>
              </a:spcAft>
              <a:buClrTx/>
              <a:buSzTx/>
              <a:buFontTx/>
              <a:buNone/>
              <a:tabLst/>
            </a:pPr>
            <a:endParaRPr lang="en-US" sz="1600" dirty="0" smtClean="0">
              <a:solidFill>
                <a:srgbClr val="222222"/>
              </a:solidFill>
              <a:latin typeface="Times New Roman" pitchFamily="18" charset="0"/>
              <a:cs typeface="Times New Roman" pitchFamily="18" charset="0"/>
            </a:endParaRPr>
          </a:p>
          <a:p>
            <a:pPr marL="0" marR="0" lvl="0" indent="0" algn="l" defTabSz="914400" rtl="1"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dirty="0" smtClean="0">
              <a:ln>
                <a:noFill/>
              </a:ln>
              <a:solidFill>
                <a:srgbClr val="222222"/>
              </a:solidFill>
              <a:effectLst/>
              <a:latin typeface="Times New Roman" pitchFamily="18" charset="0"/>
              <a:cs typeface="Times New Roman" pitchFamily="18" charset="0"/>
            </a:endParaRPr>
          </a:p>
          <a:p>
            <a:pPr marL="0" marR="0" lvl="0" indent="0" algn="l" defTabSz="914400" rtl="1" eaLnBrk="1" fontAlgn="base" latinLnBrk="0" hangingPunct="1">
              <a:lnSpc>
                <a:spcPct val="100000"/>
              </a:lnSpc>
              <a:spcBef>
                <a:spcPct val="0"/>
              </a:spcBef>
              <a:spcAft>
                <a:spcPct val="0"/>
              </a:spcAft>
              <a:buClrTx/>
              <a:buSzTx/>
              <a:buFontTx/>
              <a:buNone/>
              <a:tabLst/>
            </a:pPr>
            <a:r>
              <a:rPr kumimoji="0" lang="en-US" sz="800" b="0" i="0" u="none" strike="noStrike" cap="none" normalizeH="0" baseline="0" dirty="0" smtClean="0">
                <a:ln>
                  <a:noFill/>
                </a:ln>
                <a:solidFill>
                  <a:schemeClr val="tx1"/>
                </a:solidFill>
                <a:effectLst/>
                <a:latin typeface="Arial" pitchFamily="34" charset="0"/>
                <a:cs typeface="Arial" pitchFamily="34" charset="0"/>
              </a:rPr>
              <a:t> </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6146" name="Rectangle 2"/>
          <p:cNvSpPr>
            <a:spLocks noChangeArrowheads="1"/>
          </p:cNvSpPr>
          <p:nvPr/>
        </p:nvSpPr>
        <p:spPr bwMode="auto">
          <a:xfrm>
            <a:off x="0" y="1785932"/>
            <a:ext cx="9144000" cy="1769715"/>
          </a:xfrm>
          <a:prstGeom prst="rect">
            <a:avLst/>
          </a:prstGeom>
          <a:solidFill>
            <a:srgbClr val="F8F9FA"/>
          </a:solidFill>
          <a:ln w="9525">
            <a:noFill/>
            <a:miter lim="800000"/>
            <a:headEnd/>
            <a:tailEnd/>
          </a:ln>
          <a:effectLst/>
        </p:spPr>
        <p:txBody>
          <a:bodyPr vert="horz" wrap="square" lIns="91440" tIns="45720" rIns="91440" bIns="0"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222222"/>
                </a:solidFill>
                <a:effectLst/>
                <a:latin typeface="Times New Roman" pitchFamily="18" charset="0"/>
                <a:ea typeface="Times New Roman" pitchFamily="18" charset="0"/>
                <a:cs typeface="Times New Roman" pitchFamily="18" charset="0"/>
              </a:rPr>
              <a:t>The cyst is divided into large numbers of chambers whose walls are formed by the protrusion of the granular inner layer of the cyst wall which shows connections with the hollow surface protrusion.</a:t>
            </a:r>
          </a:p>
          <a:p>
            <a:pPr marL="0" marR="0" lvl="0" indent="0" algn="l" defTabSz="914400" rtl="1" eaLnBrk="1" fontAlgn="base" latinLnBrk="0" hangingPunct="1">
              <a:lnSpc>
                <a:spcPct val="100000"/>
              </a:lnSpc>
              <a:spcBef>
                <a:spcPct val="0"/>
              </a:spcBef>
              <a:spcAft>
                <a:spcPct val="0"/>
              </a:spcAft>
              <a:buClrTx/>
              <a:buSzTx/>
              <a:buFontTx/>
              <a:buNone/>
              <a:tabLst/>
            </a:pPr>
            <a:endParaRPr lang="en-US" sz="1600" dirty="0" smtClean="0">
              <a:solidFill>
                <a:srgbClr val="222222"/>
              </a:solidFill>
              <a:latin typeface="Times New Roman" pitchFamily="18" charset="0"/>
              <a:cs typeface="Times New Roman" pitchFamily="18" charset="0"/>
            </a:endParaRPr>
          </a:p>
          <a:p>
            <a:pPr marL="0" marR="0" lvl="0" indent="0" algn="l" defTabSz="914400" rtl="1"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dirty="0" smtClean="0">
              <a:ln>
                <a:noFill/>
              </a:ln>
              <a:solidFill>
                <a:srgbClr val="222222"/>
              </a:solidFill>
              <a:effectLst/>
              <a:latin typeface="Times New Roman" pitchFamily="18" charset="0"/>
              <a:cs typeface="Times New Roman" pitchFamily="18" charset="0"/>
            </a:endParaRPr>
          </a:p>
          <a:p>
            <a:pPr lvl="0" algn="l" fontAlgn="base">
              <a:spcBef>
                <a:spcPct val="0"/>
              </a:spcBef>
              <a:spcAft>
                <a:spcPct val="0"/>
              </a:spcAft>
            </a:pPr>
            <a:r>
              <a:rPr lang="en-US" sz="1600" dirty="0" smtClean="0">
                <a:latin typeface="Times New Roman" pitchFamily="18" charset="0"/>
                <a:cs typeface="Times New Roman" pitchFamily="18" charset="0"/>
              </a:rPr>
              <a:t>The activist is covered with a two-layer cortex and in the front third there is a fibrous band with a well developed front cone, the cone is covered with a polar ring within the cortex extending from 22-26 fibers to the back along the spore body under the two-layer cortex</a:t>
            </a:r>
            <a:r>
              <a:rPr lang="en-US" sz="800" dirty="0" smtClean="0"/>
              <a:t>.</a:t>
            </a:r>
            <a:r>
              <a:rPr kumimoji="0" lang="en-US" sz="800" b="0" i="0" u="none" strike="noStrike" cap="none" normalizeH="0" baseline="0" dirty="0" smtClean="0">
                <a:ln>
                  <a:noFill/>
                </a:ln>
                <a:solidFill>
                  <a:schemeClr val="tx1"/>
                </a:solidFill>
                <a:effectLst/>
                <a:latin typeface="Arial" pitchFamily="34" charset="0"/>
                <a:cs typeface="Arial" pitchFamily="34" charset="0"/>
              </a:rPr>
              <a:t> </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 xmlns:p14="http://schemas.microsoft.com/office/powerpoint/2010/main" val="2787100140"/>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ChangeArrowheads="1"/>
          </p:cNvSpPr>
          <p:nvPr/>
        </p:nvSpPr>
        <p:spPr bwMode="auto">
          <a:xfrm>
            <a:off x="0" y="0"/>
            <a:ext cx="9144000" cy="2587247"/>
          </a:xfrm>
          <a:prstGeom prst="rect">
            <a:avLst/>
          </a:prstGeom>
          <a:solidFill>
            <a:srgbClr val="F8F9FA"/>
          </a:solidFill>
          <a:ln w="9525">
            <a:noFill/>
            <a:miter lim="800000"/>
            <a:headEnd/>
            <a:tailEnd/>
          </a:ln>
          <a:effectLst/>
        </p:spPr>
        <p:txBody>
          <a:bodyPr vert="horz" wrap="square" lIns="91440" tIns="45720" rIns="91440" bIns="0" numCol="1" anchor="ctr" anchorCtr="0" compatLnSpc="1">
            <a:prstTxWarp prst="textNoShape">
              <a:avLst/>
            </a:prstTxWarp>
            <a:spAutoFit/>
          </a:bodyPr>
          <a:lstStyle/>
          <a:p>
            <a:pPr marL="0" marR="0" lvl="0" indent="0" algn="l" defTabSz="914400" rtl="1" eaLnBrk="1" fontAlgn="base" latinLnBrk="0" hangingPunct="1">
              <a:lnSpc>
                <a:spcPct val="150000"/>
              </a:lnSpc>
              <a:spcAft>
                <a:spcPct val="0"/>
              </a:spcAft>
              <a:buClrTx/>
              <a:buSzTx/>
              <a:buFontTx/>
              <a:buNone/>
              <a:tabLst/>
            </a:pPr>
            <a:r>
              <a:rPr kumimoji="0" lang="en-US" sz="1600" b="0" i="0" u="none" strike="noStrike" cap="none" normalizeH="0" baseline="0" dirty="0" smtClean="0">
                <a:ln>
                  <a:noFill/>
                </a:ln>
                <a:solidFill>
                  <a:srgbClr val="222222"/>
                </a:solidFill>
                <a:effectLst/>
                <a:latin typeface="Times New Roman" pitchFamily="18" charset="0"/>
                <a:ea typeface="Times New Roman" pitchFamily="18" charset="0"/>
                <a:cs typeface="Times New Roman" pitchFamily="18" charset="0"/>
              </a:rPr>
              <a:t>The anterior third of the spore is filled with a large number about 350 parallel fibers or channels called </a:t>
            </a:r>
            <a:r>
              <a:rPr kumimoji="0" lang="en-US" sz="1600" b="0" i="0" u="none" strike="noStrike" cap="none" normalizeH="0" baseline="0" dirty="0" err="1" smtClean="0">
                <a:ln>
                  <a:noFill/>
                </a:ln>
                <a:solidFill>
                  <a:srgbClr val="222222"/>
                </a:solidFill>
                <a:effectLst/>
                <a:latin typeface="Times New Roman" pitchFamily="18" charset="0"/>
                <a:ea typeface="Times New Roman" pitchFamily="18" charset="0"/>
                <a:cs typeface="Times New Roman" pitchFamily="18" charset="0"/>
              </a:rPr>
              <a:t>sarconemes</a:t>
            </a:r>
            <a:r>
              <a:rPr kumimoji="0" lang="en-US" sz="1600" b="0" i="0" u="none" strike="noStrike" cap="none" normalizeH="0" baseline="0" dirty="0" smtClean="0">
                <a:ln>
                  <a:noFill/>
                </a:ln>
                <a:solidFill>
                  <a:srgbClr val="222222"/>
                </a:solidFill>
                <a:effectLst/>
                <a:latin typeface="Times New Roman" pitchFamily="18" charset="0"/>
                <a:ea typeface="Times New Roman" pitchFamily="18" charset="0"/>
                <a:cs typeface="Times New Roman" pitchFamily="18" charset="0"/>
              </a:rPr>
              <a:t>, which arise from the conical part of the spore and end up with about one third of the body. Also, in the middle of the spore there are a large number of central circular granules, and other granules containing RNA, some of which contain </a:t>
            </a:r>
            <a:r>
              <a:rPr kumimoji="0" lang="en-US" sz="1600" b="0" i="0" u="none" strike="noStrike" cap="none" normalizeH="0" baseline="0" dirty="0" err="1" smtClean="0">
                <a:ln>
                  <a:noFill/>
                </a:ln>
                <a:solidFill>
                  <a:srgbClr val="222222"/>
                </a:solidFill>
                <a:effectLst/>
                <a:latin typeface="Times New Roman" pitchFamily="18" charset="0"/>
                <a:ea typeface="Times New Roman" pitchFamily="18" charset="0"/>
                <a:cs typeface="Times New Roman" pitchFamily="18" charset="0"/>
              </a:rPr>
              <a:t>Volutin</a:t>
            </a:r>
            <a:r>
              <a:rPr kumimoji="0" lang="en-US" sz="1600" b="0" i="0" u="none" strike="noStrike" cap="none" normalizeH="0" baseline="0" dirty="0" smtClean="0">
                <a:ln>
                  <a:noFill/>
                </a:ln>
                <a:solidFill>
                  <a:srgbClr val="222222"/>
                </a:solidFill>
                <a:effectLst/>
                <a:latin typeface="Times New Roman" pitchFamily="18" charset="0"/>
                <a:ea typeface="Times New Roman" pitchFamily="18" charset="0"/>
                <a:cs typeface="Times New Roman" pitchFamily="18" charset="0"/>
              </a:rPr>
              <a:t> and are located The nucleus is in the posterior third of the body. Finally, they are granular and enclosed in a double nuclear membrane and contain a few chromatin granules and an internal particle. Also around the nucleus there is a large number of granules and gaps, some of which contain </a:t>
            </a:r>
            <a:r>
              <a:rPr kumimoji="0" lang="en-US" sz="1600" b="0" i="0" u="none" strike="noStrike" cap="none" normalizeH="0" baseline="0" dirty="0" err="1" smtClean="0">
                <a:ln>
                  <a:noFill/>
                </a:ln>
                <a:solidFill>
                  <a:srgbClr val="222222"/>
                </a:solidFill>
                <a:effectLst/>
                <a:latin typeface="Times New Roman" pitchFamily="18" charset="0"/>
                <a:ea typeface="Times New Roman" pitchFamily="18" charset="0"/>
                <a:cs typeface="Times New Roman" pitchFamily="18" charset="0"/>
              </a:rPr>
              <a:t>cyclogen</a:t>
            </a:r>
            <a:r>
              <a:rPr kumimoji="0" lang="en-US" sz="1600" b="0" i="0" u="none" strike="noStrike" cap="none" normalizeH="0" baseline="0" dirty="0" smtClean="0">
                <a:ln>
                  <a:noFill/>
                </a:ln>
                <a:solidFill>
                  <a:srgbClr val="222222"/>
                </a:solidFill>
                <a:effectLst/>
                <a:latin typeface="Times New Roman" pitchFamily="18" charset="0"/>
                <a:ea typeface="Times New Roman" pitchFamily="18" charset="0"/>
                <a:cs typeface="Times New Roman" pitchFamily="18" charset="0"/>
              </a:rPr>
              <a:t>, during which mitochondria are located.</a:t>
            </a:r>
            <a:r>
              <a:rPr kumimoji="0" lang="en-US" sz="800" b="0" i="0" u="none" strike="noStrike" cap="none" normalizeH="0" baseline="0" dirty="0" smtClean="0">
                <a:ln>
                  <a:noFill/>
                </a:ln>
                <a:solidFill>
                  <a:schemeClr val="tx1"/>
                </a:solidFill>
                <a:effectLst/>
                <a:latin typeface="Arial" pitchFamily="34" charset="0"/>
                <a:cs typeface="Arial" pitchFamily="34" charset="0"/>
              </a:rPr>
              <a:t> </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122" name="Rectangle 2"/>
          <p:cNvSpPr>
            <a:spLocks noChangeArrowheads="1"/>
          </p:cNvSpPr>
          <p:nvPr/>
        </p:nvSpPr>
        <p:spPr bwMode="auto">
          <a:xfrm>
            <a:off x="0" y="2987107"/>
            <a:ext cx="9144000" cy="5847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rgbClr val="FF0000"/>
                </a:solidFill>
                <a:effectLst/>
                <a:latin typeface="Calibri" pitchFamily="34" charset="0"/>
                <a:ea typeface="Times New Roman" pitchFamily="18" charset="0"/>
                <a:cs typeface="Arial" pitchFamily="34" charset="0"/>
              </a:rPr>
              <a:t>Geographic Distribution</a:t>
            </a:r>
            <a:endParaRPr kumimoji="0" lang="en-US" sz="800" b="0" i="0" u="none" strike="noStrike" cap="none" normalizeH="0" baseline="0" dirty="0" smtClean="0">
              <a:ln>
                <a:noFill/>
              </a:ln>
              <a:solidFill>
                <a:srgbClr val="FF000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Calibri" pitchFamily="34" charset="0"/>
                <a:ea typeface="Times New Roman" pitchFamily="18" charset="0"/>
                <a:cs typeface="Arial" pitchFamily="34" charset="0"/>
              </a:rPr>
              <a:t>Worldwide, but more common in areas where livestock is raised.</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pic>
        <p:nvPicPr>
          <p:cNvPr id="7" name="Picture 4" descr="MPj04330880000[1]"/>
          <p:cNvPicPr>
            <a:picLocks noChangeAspect="1" noChangeArrowheads="1"/>
          </p:cNvPicPr>
          <p:nvPr/>
        </p:nvPicPr>
        <p:blipFill>
          <a:blip r:embed="rId2" cstate="print"/>
          <a:srcRect l="15286" t="4962"/>
          <a:stretch>
            <a:fillRect/>
          </a:stretch>
        </p:blipFill>
        <p:spPr bwMode="auto">
          <a:xfrm>
            <a:off x="5929322" y="3143254"/>
            <a:ext cx="3119428" cy="1960559"/>
          </a:xfrm>
          <a:prstGeom prst="rect">
            <a:avLst/>
          </a:prstGeom>
          <a:solidFill>
            <a:srgbClr val="0000FF"/>
          </a:solidFill>
          <a:ln w="28575">
            <a:solidFill>
              <a:srgbClr val="0000FF"/>
            </a:solidFill>
            <a:miter lim="800000"/>
            <a:headEnd/>
            <a:tailEnd/>
          </a:ln>
        </p:spPr>
      </p:pic>
    </p:spTree>
    <p:extLst>
      <p:ext uri="{BB962C8B-B14F-4D97-AF65-F5344CB8AC3E}">
        <p14:creationId xmlns="" xmlns:p14="http://schemas.microsoft.com/office/powerpoint/2010/main" val="967378724"/>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ChangeArrowheads="1"/>
          </p:cNvSpPr>
          <p:nvPr/>
        </p:nvSpPr>
        <p:spPr bwMode="auto">
          <a:xfrm>
            <a:off x="0" y="0"/>
            <a:ext cx="9144000" cy="397031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Life Cycle:</a:t>
            </a:r>
            <a:endParaRPr kumimoji="0" lang="en-US" b="0" i="0" u="none" strike="noStrike" cap="none" normalizeH="0" baseline="0" dirty="0" smtClean="0">
              <a:ln>
                <a:noFill/>
              </a:ln>
              <a:solidFill>
                <a:srgbClr val="FF0000"/>
              </a:solidFill>
              <a:effectLst/>
              <a:latin typeface="Times New Roman" pitchFamily="18" charset="0"/>
              <a:cs typeface="Times New Roman" pitchFamily="18" charset="0"/>
            </a:endParaRPr>
          </a:p>
          <a:p>
            <a:pPr marL="0" marR="0" lvl="0" indent="0" algn="l" defTabSz="914400" rtl="1"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Infection is believed to occur by eating animals with muscle bags in a role in the animal’s feces. The intestine is an important part of the developmental cycle with no evidence of a medial host or a transporting insect, as the infective or active role passes through the intestinal wall and is carried in the bloodstream to the various striated muscles in the body. The first roles are discovered after about 6 weeks or more on infection, and it is composed of a single-celled Namibian parasite, and then the nucleus takes a series of binary fission to form a number of rounded cells with the nucleus called </a:t>
            </a:r>
            <a:r>
              <a:rPr kumimoji="0" lang="en-US"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Speroblast</a:t>
            </a:r>
            <a:r>
              <a:rPr kumimoji="0" lang="en-US"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and all of them are surrounded by the cyst wall.</a:t>
            </a:r>
            <a:r>
              <a:rPr kumimoji="0" lang="en-US"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br>
              <a:rPr kumimoji="0" lang="en-US"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br>
            <a:r>
              <a:rPr kumimoji="0" lang="en-US"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The fission process continues to be elliptical forms and thus banana-like forms (active). As the number increases, the cyst widens in size, then the parasite is divided by growths towards the inside of the cyst wall into rooms or gaps and the process continues and the cyst grows into gas layers at the edge of the cyst and the activists accumulate inside the cyst . Pathology The types of Sarcocystis are not of serious nurse importance in live animals, and flesh intended for human consumption is destroyed if infected with the parasite</a:t>
            </a:r>
            <a:r>
              <a:rPr kumimoji="0" lang="en-US" sz="16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 xmlns:p14="http://schemas.microsoft.com/office/powerpoint/2010/main" val="1542736971"/>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صورة 2" descr="C:\Users\THINK PAD\Desktop\Sarcocystis_LifeCycle_v3.gif"/>
          <p:cNvPicPr/>
          <p:nvPr/>
        </p:nvPicPr>
        <p:blipFill>
          <a:blip r:embed="rId2"/>
          <a:srcRect/>
          <a:stretch>
            <a:fillRect/>
          </a:stretch>
        </p:blipFill>
        <p:spPr bwMode="auto">
          <a:xfrm>
            <a:off x="500034" y="214313"/>
            <a:ext cx="8286808" cy="4929205"/>
          </a:xfrm>
          <a:prstGeom prst="rect">
            <a:avLst/>
          </a:prstGeom>
          <a:noFill/>
          <a:ln w="9525">
            <a:noFill/>
            <a:miter lim="800000"/>
            <a:headEnd/>
            <a:tailEnd/>
          </a:ln>
        </p:spPr>
      </p:pic>
    </p:spTree>
    <p:extLst>
      <p:ext uri="{BB962C8B-B14F-4D97-AF65-F5344CB8AC3E}">
        <p14:creationId xmlns="" xmlns:p14="http://schemas.microsoft.com/office/powerpoint/2010/main" val="2978853820"/>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9" name="Rectangle 1"/>
          <p:cNvSpPr>
            <a:spLocks noChangeArrowheads="1"/>
          </p:cNvSpPr>
          <p:nvPr/>
        </p:nvSpPr>
        <p:spPr bwMode="auto">
          <a:xfrm>
            <a:off x="0" y="0"/>
            <a:ext cx="9144000" cy="1569660"/>
          </a:xfrm>
          <a:prstGeom prst="rect">
            <a:avLst/>
          </a:prstGeom>
          <a:solidFill>
            <a:srgbClr val="FFFFFF"/>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Clinical Signs:</a:t>
            </a:r>
            <a:endParaRPr kumimoji="0" lang="en-US" sz="1300" b="1" i="0" u="none" strike="noStrike" cap="none" normalizeH="0" baseline="0" dirty="0" smtClean="0">
              <a:ln>
                <a:noFill/>
              </a:ln>
              <a:solidFill>
                <a:srgbClr val="FF0000"/>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In cases of intestinal </a:t>
            </a:r>
            <a:r>
              <a:rPr kumimoji="0" lang="en-US" sz="16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sarcocystosis</a:t>
            </a:r>
            <a:r>
              <a:rPr kumimoji="0" lang="en-US" sz="16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when humans serve as the definitive hosts, infections are often asymptomatic and clear spontaneously. Occasionally, mild fever, diarrhea, chills, vomiting and respiratory problems may occur. When humans become infected with sarcocysts of non-human species, the infections are not intestinal but rather result in muscle cysts; symptoms such as </a:t>
            </a:r>
            <a:r>
              <a:rPr kumimoji="0" lang="en-US" sz="16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myalgia</a:t>
            </a:r>
            <a:r>
              <a:rPr kumimoji="0" lang="en-US" sz="16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muscle weakness and transitory edema may occur. In these cases, humans are dead-end intermediate hosts.</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pic>
        <p:nvPicPr>
          <p:cNvPr id="5" name="صورة 4" descr="C:\Users\THINK PAD\Desktop\download.jpg"/>
          <p:cNvPicPr/>
          <p:nvPr/>
        </p:nvPicPr>
        <p:blipFill>
          <a:blip r:embed="rId2"/>
          <a:srcRect/>
          <a:stretch>
            <a:fillRect/>
          </a:stretch>
        </p:blipFill>
        <p:spPr bwMode="auto">
          <a:xfrm>
            <a:off x="357158" y="2214560"/>
            <a:ext cx="2257425" cy="184785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pic>
        <p:nvPicPr>
          <p:cNvPr id="6" name="صورة 5" descr="C:\Users\THINK PAD\Desktop\images.jpg"/>
          <p:cNvPicPr/>
          <p:nvPr/>
        </p:nvPicPr>
        <p:blipFill>
          <a:blip r:embed="rId3"/>
          <a:srcRect/>
          <a:stretch>
            <a:fillRect/>
          </a:stretch>
        </p:blipFill>
        <p:spPr bwMode="auto">
          <a:xfrm>
            <a:off x="5715008" y="2214560"/>
            <a:ext cx="2200275" cy="1857375"/>
          </a:xfrm>
          <a:prstGeom prst="rect">
            <a:avLst/>
          </a:prstGeom>
          <a:noFill/>
          <a:ln w="9525">
            <a:noFill/>
            <a:miter lim="800000"/>
            <a:headEnd/>
            <a:tailEnd/>
          </a:ln>
        </p:spPr>
      </p:pic>
      <p:sp>
        <p:nvSpPr>
          <p:cNvPr id="2" name="Rectangle 2"/>
          <p:cNvSpPr>
            <a:spLocks noChangeArrowheads="1"/>
          </p:cNvSpPr>
          <p:nvPr/>
        </p:nvSpPr>
        <p:spPr bwMode="auto">
          <a:xfrm>
            <a:off x="0" y="3401475"/>
            <a:ext cx="9144000" cy="38472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1900" b="1"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Miesher's</a:t>
            </a:r>
            <a:r>
              <a:rPr kumimoji="0" lang="en-US" sz="1900" b="1"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tubes</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 xmlns:p14="http://schemas.microsoft.com/office/powerpoint/2010/main" val="3524246167"/>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دفق الهواء">
  <a:themeElements>
    <a:clrScheme name="دفق الهواء">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دفق الهواء">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دفق الهواء">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76</TotalTime>
  <Words>708</Words>
  <Application>Microsoft Office PowerPoint</Application>
  <PresentationFormat>عرض على الشاشة (9:16)‏</PresentationFormat>
  <Paragraphs>51</Paragraphs>
  <Slides>11</Slides>
  <Notes>0</Notes>
  <HiddenSlides>0</HiddenSlides>
  <MMClips>0</MMClips>
  <ScaleCrop>false</ScaleCrop>
  <HeadingPairs>
    <vt:vector size="4" baseType="variant">
      <vt:variant>
        <vt:lpstr>سمة</vt:lpstr>
      </vt:variant>
      <vt:variant>
        <vt:i4>1</vt:i4>
      </vt:variant>
      <vt:variant>
        <vt:lpstr>عناوين الشرائح</vt:lpstr>
      </vt:variant>
      <vt:variant>
        <vt:i4>11</vt:i4>
      </vt:variant>
    </vt:vector>
  </HeadingPairs>
  <TitlesOfParts>
    <vt:vector size="12" baseType="lpstr">
      <vt:lpstr>دفق الهواء</vt:lpstr>
      <vt:lpstr>الشريحة 1</vt:lpstr>
      <vt:lpstr>الشريحة 2</vt:lpstr>
      <vt:lpstr>الشريحة 3</vt:lpstr>
      <vt:lpstr>الشريحة 4</vt:lpstr>
      <vt:lpstr>الشريحة 5</vt:lpstr>
      <vt:lpstr>الشريحة 6</vt:lpstr>
      <vt:lpstr>الشريحة 7</vt:lpstr>
      <vt:lpstr>الشريحة 8</vt:lpstr>
      <vt:lpstr>الشريحة 9</vt:lpstr>
      <vt:lpstr>الشريحة 10</vt:lpstr>
      <vt:lpstr>الشريحة 11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Ali Al-Basrawi</dc:creator>
  <cp:lastModifiedBy>THINK PAD</cp:lastModifiedBy>
  <cp:revision>15</cp:revision>
  <dcterms:created xsi:type="dcterms:W3CDTF">2017-08-22T03:55:45Z</dcterms:created>
  <dcterms:modified xsi:type="dcterms:W3CDTF">2021-06-05T13:31:23Z</dcterms:modified>
</cp:coreProperties>
</file>